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2"/>
  </p:notesMasterIdLst>
  <p:sldIdLst>
    <p:sldId id="257" r:id="rId2"/>
    <p:sldId id="531" r:id="rId3"/>
    <p:sldId id="570" r:id="rId4"/>
    <p:sldId id="326" r:id="rId5"/>
    <p:sldId id="369" r:id="rId6"/>
    <p:sldId id="410" r:id="rId7"/>
    <p:sldId id="533" r:id="rId8"/>
    <p:sldId id="601" r:id="rId9"/>
    <p:sldId id="602" r:id="rId10"/>
    <p:sldId id="603" r:id="rId11"/>
    <p:sldId id="574" r:id="rId12"/>
    <p:sldId id="605" r:id="rId13"/>
    <p:sldId id="615" r:id="rId14"/>
    <p:sldId id="606" r:id="rId15"/>
    <p:sldId id="608" r:id="rId16"/>
    <p:sldId id="614" r:id="rId17"/>
    <p:sldId id="609" r:id="rId18"/>
    <p:sldId id="639" r:id="rId19"/>
    <p:sldId id="610" r:id="rId20"/>
    <p:sldId id="617" r:id="rId21"/>
    <p:sldId id="640" r:id="rId22"/>
    <p:sldId id="616" r:id="rId23"/>
    <p:sldId id="604" r:id="rId24"/>
    <p:sldId id="618" r:id="rId25"/>
    <p:sldId id="619" r:id="rId26"/>
    <p:sldId id="624" r:id="rId27"/>
    <p:sldId id="613" r:id="rId28"/>
    <p:sldId id="620" r:id="rId29"/>
    <p:sldId id="612" r:id="rId30"/>
    <p:sldId id="625" r:id="rId31"/>
    <p:sldId id="623" r:id="rId32"/>
    <p:sldId id="626" r:id="rId33"/>
    <p:sldId id="629" r:id="rId34"/>
    <p:sldId id="628" r:id="rId35"/>
    <p:sldId id="622" r:id="rId36"/>
    <p:sldId id="634" r:id="rId37"/>
    <p:sldId id="607" r:id="rId38"/>
    <p:sldId id="641" r:id="rId39"/>
    <p:sldId id="630" r:id="rId40"/>
    <p:sldId id="631" r:id="rId41"/>
    <p:sldId id="632" r:id="rId42"/>
    <p:sldId id="633" r:id="rId43"/>
    <p:sldId id="635" r:id="rId44"/>
    <p:sldId id="636" r:id="rId45"/>
    <p:sldId id="637" r:id="rId46"/>
    <p:sldId id="638" r:id="rId47"/>
    <p:sldId id="596" r:id="rId48"/>
    <p:sldId id="627" r:id="rId49"/>
    <p:sldId id="400" r:id="rId50"/>
    <p:sldId id="62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5000" autoAdjust="0"/>
  </p:normalViewPr>
  <p:slideViewPr>
    <p:cSldViewPr snapToGrid="0">
      <p:cViewPr varScale="1">
        <p:scale>
          <a:sx n="60" d="100"/>
          <a:sy n="60" d="100"/>
        </p:scale>
        <p:origin x="57" y="87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F47D1-607F-45EE-AE63-C10CF3AC8DD9}" type="datetimeFigureOut">
              <a:rPr lang="en-US" smtClean="0"/>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4461-D808-4EBD-B8B3-953FBFCC6ED3}" type="slidenum">
              <a:rPr lang="en-US" smtClean="0"/>
              <a:t>‹#›</a:t>
            </a:fld>
            <a:endParaRPr lang="en-US"/>
          </a:p>
        </p:txBody>
      </p:sp>
    </p:spTree>
    <p:extLst>
      <p:ext uri="{BB962C8B-B14F-4D97-AF65-F5344CB8AC3E}">
        <p14:creationId xmlns:p14="http://schemas.microsoft.com/office/powerpoint/2010/main" val="253897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AgileManifesto.org and the 12 principles</a:t>
            </a:r>
          </a:p>
          <a:p>
            <a:r>
              <a:rPr lang="en-US" dirty="0"/>
              <a:t>Open </a:t>
            </a:r>
            <a:r>
              <a:rPr lang="en-US" dirty="0" err="1"/>
              <a:t>dora.dev</a:t>
            </a:r>
            <a:r>
              <a:rPr lang="en-US" dirty="0"/>
              <a:t> and the Quick Check</a:t>
            </a:r>
          </a:p>
        </p:txBody>
      </p:sp>
      <p:sp>
        <p:nvSpPr>
          <p:cNvPr id="4" name="Slide Number Placeholder 3"/>
          <p:cNvSpPr>
            <a:spLocks noGrp="1"/>
          </p:cNvSpPr>
          <p:nvPr>
            <p:ph type="sldNum" sz="quarter" idx="5"/>
          </p:nvPr>
        </p:nvSpPr>
        <p:spPr/>
        <p:txBody>
          <a:bodyPr/>
          <a:lstStyle/>
          <a:p>
            <a:fld id="{EACEE071-6BA9-400B-8DDD-7178D39C29B3}" type="slidenum">
              <a:rPr lang="en-US" smtClean="0"/>
              <a:t>1</a:t>
            </a:fld>
            <a:endParaRPr lang="en-US"/>
          </a:p>
        </p:txBody>
      </p:sp>
    </p:spTree>
    <p:extLst>
      <p:ext uri="{BB962C8B-B14F-4D97-AF65-F5344CB8AC3E}">
        <p14:creationId xmlns:p14="http://schemas.microsoft.com/office/powerpoint/2010/main" val="369081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1A6A8-7ABA-8EB4-AF8E-B34BCC6D01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9C873-9935-45A0-58CD-2F1EA7FF6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7E4784-35D4-8E25-A7FC-10CC2BED12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8FA60F-CD2E-8F7C-B860-F255BFEEFB84}"/>
              </a:ext>
            </a:extLst>
          </p:cNvPr>
          <p:cNvSpPr>
            <a:spLocks noGrp="1"/>
          </p:cNvSpPr>
          <p:nvPr>
            <p:ph type="sldNum" sz="quarter" idx="10"/>
          </p:nvPr>
        </p:nvSpPr>
        <p:spPr/>
        <p:txBody>
          <a:bodyPr/>
          <a:lstStyle/>
          <a:p>
            <a:fld id="{2B57EC6A-F5A4-441D-B3C5-D1EF8312AF7C}" type="slidenum">
              <a:rPr lang="en-US" smtClean="0"/>
              <a:t>10</a:t>
            </a:fld>
            <a:endParaRPr lang="en-US"/>
          </a:p>
        </p:txBody>
      </p:sp>
    </p:spTree>
    <p:extLst>
      <p:ext uri="{BB962C8B-B14F-4D97-AF65-F5344CB8AC3E}">
        <p14:creationId xmlns:p14="http://schemas.microsoft.com/office/powerpoint/2010/main" val="2126314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63B85-5CCA-8D12-4BDD-A63C0F960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FFA1C-2D79-5F25-CC1B-93B39AAFB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2A04AB-5242-51A5-3609-59015F3082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82350F-7547-AA00-BA4D-6413C94DC484}"/>
              </a:ext>
            </a:extLst>
          </p:cNvPr>
          <p:cNvSpPr>
            <a:spLocks noGrp="1"/>
          </p:cNvSpPr>
          <p:nvPr>
            <p:ph type="sldNum" sz="quarter" idx="5"/>
          </p:nvPr>
        </p:nvSpPr>
        <p:spPr/>
        <p:txBody>
          <a:bodyPr/>
          <a:lstStyle/>
          <a:p>
            <a:fld id="{EACEE071-6BA9-400B-8DDD-7178D39C29B3}" type="slidenum">
              <a:rPr lang="en-US" smtClean="0"/>
              <a:t>11</a:t>
            </a:fld>
            <a:endParaRPr lang="en-US"/>
          </a:p>
        </p:txBody>
      </p:sp>
    </p:spTree>
    <p:extLst>
      <p:ext uri="{BB962C8B-B14F-4D97-AF65-F5344CB8AC3E}">
        <p14:creationId xmlns:p14="http://schemas.microsoft.com/office/powerpoint/2010/main" val="412954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336D7-8F5A-D7B6-340F-420F92822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2FB94-6BDC-503F-4F00-9DB511D05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D901A-44EE-42CA-E109-FFE3B61728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C52CFC-2308-4AE7-31E7-435170CEC453}"/>
              </a:ext>
            </a:extLst>
          </p:cNvPr>
          <p:cNvSpPr>
            <a:spLocks noGrp="1"/>
          </p:cNvSpPr>
          <p:nvPr>
            <p:ph type="sldNum" sz="quarter" idx="5"/>
          </p:nvPr>
        </p:nvSpPr>
        <p:spPr/>
        <p:txBody>
          <a:bodyPr/>
          <a:lstStyle/>
          <a:p>
            <a:fld id="{EACEE071-6BA9-400B-8DDD-7178D39C29B3}" type="slidenum">
              <a:rPr lang="en-US" smtClean="0"/>
              <a:t>12</a:t>
            </a:fld>
            <a:endParaRPr lang="en-US"/>
          </a:p>
        </p:txBody>
      </p:sp>
    </p:spTree>
    <p:extLst>
      <p:ext uri="{BB962C8B-B14F-4D97-AF65-F5344CB8AC3E}">
        <p14:creationId xmlns:p14="http://schemas.microsoft.com/office/powerpoint/2010/main" val="99883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CEB61-0CB6-45C8-72E5-A3FD457ED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6E5B1-CDB8-19A3-1276-0E0C3880E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63415-5B41-ECB3-D289-813746CF1E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3D81F0-D2F2-D0D9-7F9E-800EA817030D}"/>
              </a:ext>
            </a:extLst>
          </p:cNvPr>
          <p:cNvSpPr>
            <a:spLocks noGrp="1"/>
          </p:cNvSpPr>
          <p:nvPr>
            <p:ph type="sldNum" sz="quarter" idx="5"/>
          </p:nvPr>
        </p:nvSpPr>
        <p:spPr/>
        <p:txBody>
          <a:bodyPr/>
          <a:lstStyle/>
          <a:p>
            <a:fld id="{EACEE071-6BA9-400B-8DDD-7178D39C29B3}" type="slidenum">
              <a:rPr lang="en-US" smtClean="0"/>
              <a:t>13</a:t>
            </a:fld>
            <a:endParaRPr lang="en-US"/>
          </a:p>
        </p:txBody>
      </p:sp>
    </p:spTree>
    <p:extLst>
      <p:ext uri="{BB962C8B-B14F-4D97-AF65-F5344CB8AC3E}">
        <p14:creationId xmlns:p14="http://schemas.microsoft.com/office/powerpoint/2010/main" val="141158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B478A-4091-168A-7436-1C144F38E7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B66834-ACCD-67AD-879E-51CB0EC91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B0E75A-5043-C47A-DFC4-4FEA11B6D4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80D6CD-D066-412D-4609-A39B0F56CA61}"/>
              </a:ext>
            </a:extLst>
          </p:cNvPr>
          <p:cNvSpPr>
            <a:spLocks noGrp="1"/>
          </p:cNvSpPr>
          <p:nvPr>
            <p:ph type="sldNum" sz="quarter" idx="10"/>
          </p:nvPr>
        </p:nvSpPr>
        <p:spPr/>
        <p:txBody>
          <a:bodyPr/>
          <a:lstStyle/>
          <a:p>
            <a:fld id="{2B57EC6A-F5A4-441D-B3C5-D1EF8312AF7C}" type="slidenum">
              <a:rPr lang="en-US" smtClean="0"/>
              <a:t>14</a:t>
            </a:fld>
            <a:endParaRPr lang="en-US"/>
          </a:p>
        </p:txBody>
      </p:sp>
    </p:spTree>
    <p:extLst>
      <p:ext uri="{BB962C8B-B14F-4D97-AF65-F5344CB8AC3E}">
        <p14:creationId xmlns:p14="http://schemas.microsoft.com/office/powerpoint/2010/main" val="544253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2DF40-DAAA-F00D-EA08-B8C42C1BE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080F8-4B47-D636-B29F-E6F2D6D03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46FAA-2DDF-CDA2-81E8-96CFDB0BA9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282929-F885-08AC-1332-366A1ADE6764}"/>
              </a:ext>
            </a:extLst>
          </p:cNvPr>
          <p:cNvSpPr>
            <a:spLocks noGrp="1"/>
          </p:cNvSpPr>
          <p:nvPr>
            <p:ph type="sldNum" sz="quarter" idx="10"/>
          </p:nvPr>
        </p:nvSpPr>
        <p:spPr/>
        <p:txBody>
          <a:bodyPr/>
          <a:lstStyle/>
          <a:p>
            <a:fld id="{2B57EC6A-F5A4-441D-B3C5-D1EF8312AF7C}" type="slidenum">
              <a:rPr lang="en-US" smtClean="0"/>
              <a:t>15</a:t>
            </a:fld>
            <a:endParaRPr lang="en-US"/>
          </a:p>
        </p:txBody>
      </p:sp>
    </p:spTree>
    <p:extLst>
      <p:ext uri="{BB962C8B-B14F-4D97-AF65-F5344CB8AC3E}">
        <p14:creationId xmlns:p14="http://schemas.microsoft.com/office/powerpoint/2010/main" val="3275079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92E2D-FAE2-C455-E46C-14228B0C8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89CAD-F813-7DE9-8EEE-741450963B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B02DF7-BC28-EF2E-FD81-03DB29C484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1F2EEE-C81F-C852-B207-D434607BDE08}"/>
              </a:ext>
            </a:extLst>
          </p:cNvPr>
          <p:cNvSpPr>
            <a:spLocks noGrp="1"/>
          </p:cNvSpPr>
          <p:nvPr>
            <p:ph type="sldNum" sz="quarter" idx="10"/>
          </p:nvPr>
        </p:nvSpPr>
        <p:spPr/>
        <p:txBody>
          <a:bodyPr/>
          <a:lstStyle/>
          <a:p>
            <a:fld id="{2B57EC6A-F5A4-441D-B3C5-D1EF8312AF7C}" type="slidenum">
              <a:rPr lang="en-US" smtClean="0"/>
              <a:t>16</a:t>
            </a:fld>
            <a:endParaRPr lang="en-US"/>
          </a:p>
        </p:txBody>
      </p:sp>
    </p:spTree>
    <p:extLst>
      <p:ext uri="{BB962C8B-B14F-4D97-AF65-F5344CB8AC3E}">
        <p14:creationId xmlns:p14="http://schemas.microsoft.com/office/powerpoint/2010/main" val="1502693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C0677-4F88-AED2-040D-F6CD71A45E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06FE7-A341-5279-D22E-02B6B8A824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D20CF-93E1-4CA4-681F-912CFDB814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3F319B-8C1E-7D24-CF8D-F7436A6DFC88}"/>
              </a:ext>
            </a:extLst>
          </p:cNvPr>
          <p:cNvSpPr>
            <a:spLocks noGrp="1"/>
          </p:cNvSpPr>
          <p:nvPr>
            <p:ph type="sldNum" sz="quarter" idx="10"/>
          </p:nvPr>
        </p:nvSpPr>
        <p:spPr/>
        <p:txBody>
          <a:bodyPr/>
          <a:lstStyle/>
          <a:p>
            <a:fld id="{2B57EC6A-F5A4-441D-B3C5-D1EF8312AF7C}" type="slidenum">
              <a:rPr lang="en-US" smtClean="0"/>
              <a:t>17</a:t>
            </a:fld>
            <a:endParaRPr lang="en-US"/>
          </a:p>
        </p:txBody>
      </p:sp>
    </p:spTree>
    <p:extLst>
      <p:ext uri="{BB962C8B-B14F-4D97-AF65-F5344CB8AC3E}">
        <p14:creationId xmlns:p14="http://schemas.microsoft.com/office/powerpoint/2010/main" val="3324521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56E95-41A4-1936-4DD9-4E47F4C08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E1C145-9487-CDED-1FF8-F66FE476B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6AAFC-1442-54DE-FA39-D327B24225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3A09E5-730B-187C-90C7-1C92E679C1FA}"/>
              </a:ext>
            </a:extLst>
          </p:cNvPr>
          <p:cNvSpPr>
            <a:spLocks noGrp="1"/>
          </p:cNvSpPr>
          <p:nvPr>
            <p:ph type="sldNum" sz="quarter" idx="10"/>
          </p:nvPr>
        </p:nvSpPr>
        <p:spPr/>
        <p:txBody>
          <a:bodyPr/>
          <a:lstStyle/>
          <a:p>
            <a:fld id="{2B57EC6A-F5A4-441D-B3C5-D1EF8312AF7C}" type="slidenum">
              <a:rPr lang="en-US" smtClean="0"/>
              <a:t>18</a:t>
            </a:fld>
            <a:endParaRPr lang="en-US"/>
          </a:p>
        </p:txBody>
      </p:sp>
    </p:spTree>
    <p:extLst>
      <p:ext uri="{BB962C8B-B14F-4D97-AF65-F5344CB8AC3E}">
        <p14:creationId xmlns:p14="http://schemas.microsoft.com/office/powerpoint/2010/main" val="910247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88EE9-5295-D0C1-F82F-F7337FE84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7EF82-2D68-CB20-9978-49DE61265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23552-E067-27D6-3AC3-0BC9C6E049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20796D-DD76-35A2-79F6-E512CF5AEC3A}"/>
              </a:ext>
            </a:extLst>
          </p:cNvPr>
          <p:cNvSpPr>
            <a:spLocks noGrp="1"/>
          </p:cNvSpPr>
          <p:nvPr>
            <p:ph type="sldNum" sz="quarter" idx="10"/>
          </p:nvPr>
        </p:nvSpPr>
        <p:spPr/>
        <p:txBody>
          <a:bodyPr/>
          <a:lstStyle/>
          <a:p>
            <a:fld id="{2B57EC6A-F5A4-441D-B3C5-D1EF8312AF7C}" type="slidenum">
              <a:rPr lang="en-US" smtClean="0"/>
              <a:t>19</a:t>
            </a:fld>
            <a:endParaRPr lang="en-US"/>
          </a:p>
        </p:txBody>
      </p:sp>
    </p:spTree>
    <p:extLst>
      <p:ext uri="{BB962C8B-B14F-4D97-AF65-F5344CB8AC3E}">
        <p14:creationId xmlns:p14="http://schemas.microsoft.com/office/powerpoint/2010/main" val="249831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a:t>
            </a:fld>
            <a:endParaRPr lang="en-US"/>
          </a:p>
        </p:txBody>
      </p:sp>
    </p:spTree>
    <p:extLst>
      <p:ext uri="{BB962C8B-B14F-4D97-AF65-F5344CB8AC3E}">
        <p14:creationId xmlns:p14="http://schemas.microsoft.com/office/powerpoint/2010/main" val="1671839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6CD6E-AEFD-DBB9-32E2-3690617EC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75AE21-290E-41F9-6FED-9BFC26257B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8A267-DE31-7E8D-D2FA-110C42EE1F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F0D5BC-060B-227C-983F-45BCED0269CD}"/>
              </a:ext>
            </a:extLst>
          </p:cNvPr>
          <p:cNvSpPr>
            <a:spLocks noGrp="1"/>
          </p:cNvSpPr>
          <p:nvPr>
            <p:ph type="sldNum" sz="quarter" idx="10"/>
          </p:nvPr>
        </p:nvSpPr>
        <p:spPr/>
        <p:txBody>
          <a:bodyPr/>
          <a:lstStyle/>
          <a:p>
            <a:fld id="{2B57EC6A-F5A4-441D-B3C5-D1EF8312AF7C}" type="slidenum">
              <a:rPr lang="en-US" smtClean="0"/>
              <a:t>20</a:t>
            </a:fld>
            <a:endParaRPr lang="en-US"/>
          </a:p>
        </p:txBody>
      </p:sp>
    </p:spTree>
    <p:extLst>
      <p:ext uri="{BB962C8B-B14F-4D97-AF65-F5344CB8AC3E}">
        <p14:creationId xmlns:p14="http://schemas.microsoft.com/office/powerpoint/2010/main" val="1543493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D5F2-1D3C-A947-4C22-F1D6BF2DD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0CF481-4CDD-AFDC-77C0-0B8E195CE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47D04-18DF-9533-3B6F-760C2DB354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35A70F-6B56-1449-335B-B3C74889330B}"/>
              </a:ext>
            </a:extLst>
          </p:cNvPr>
          <p:cNvSpPr>
            <a:spLocks noGrp="1"/>
          </p:cNvSpPr>
          <p:nvPr>
            <p:ph type="sldNum" sz="quarter" idx="10"/>
          </p:nvPr>
        </p:nvSpPr>
        <p:spPr/>
        <p:txBody>
          <a:bodyPr/>
          <a:lstStyle/>
          <a:p>
            <a:fld id="{2B57EC6A-F5A4-441D-B3C5-D1EF8312AF7C}" type="slidenum">
              <a:rPr lang="en-US" smtClean="0"/>
              <a:t>21</a:t>
            </a:fld>
            <a:endParaRPr lang="en-US"/>
          </a:p>
        </p:txBody>
      </p:sp>
    </p:spTree>
    <p:extLst>
      <p:ext uri="{BB962C8B-B14F-4D97-AF65-F5344CB8AC3E}">
        <p14:creationId xmlns:p14="http://schemas.microsoft.com/office/powerpoint/2010/main" val="502102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BD2E2-91FA-798C-C93D-B8E9031620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5B5CD-BF93-F7B8-8E94-B9239BD209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B73B2-F29E-0143-AB0C-46CA1BA14E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2C0B2C-28C7-E979-4EBD-F4D6B7101579}"/>
              </a:ext>
            </a:extLst>
          </p:cNvPr>
          <p:cNvSpPr>
            <a:spLocks noGrp="1"/>
          </p:cNvSpPr>
          <p:nvPr>
            <p:ph type="sldNum" sz="quarter" idx="5"/>
          </p:nvPr>
        </p:nvSpPr>
        <p:spPr/>
        <p:txBody>
          <a:bodyPr/>
          <a:lstStyle/>
          <a:p>
            <a:fld id="{EACEE071-6BA9-400B-8DDD-7178D39C29B3}" type="slidenum">
              <a:rPr lang="en-US" smtClean="0"/>
              <a:t>22</a:t>
            </a:fld>
            <a:endParaRPr lang="en-US"/>
          </a:p>
        </p:txBody>
      </p:sp>
    </p:spTree>
    <p:extLst>
      <p:ext uri="{BB962C8B-B14F-4D97-AF65-F5344CB8AC3E}">
        <p14:creationId xmlns:p14="http://schemas.microsoft.com/office/powerpoint/2010/main" val="3681752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FBBE1-BF46-69F3-CD23-FD41BB4AF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5ED3E-C1F9-3F51-8D0B-A40F12FD1A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FA500-0324-8401-8B8B-5CA3BD973B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06D0E0-6401-6BEC-654F-2CA76E0D3A74}"/>
              </a:ext>
            </a:extLst>
          </p:cNvPr>
          <p:cNvSpPr>
            <a:spLocks noGrp="1"/>
          </p:cNvSpPr>
          <p:nvPr>
            <p:ph type="sldNum" sz="quarter" idx="10"/>
          </p:nvPr>
        </p:nvSpPr>
        <p:spPr/>
        <p:txBody>
          <a:bodyPr/>
          <a:lstStyle/>
          <a:p>
            <a:fld id="{2B57EC6A-F5A4-441D-B3C5-D1EF8312AF7C}" type="slidenum">
              <a:rPr lang="en-US" smtClean="0"/>
              <a:t>23</a:t>
            </a:fld>
            <a:endParaRPr lang="en-US"/>
          </a:p>
        </p:txBody>
      </p:sp>
    </p:spTree>
    <p:extLst>
      <p:ext uri="{BB962C8B-B14F-4D97-AF65-F5344CB8AC3E}">
        <p14:creationId xmlns:p14="http://schemas.microsoft.com/office/powerpoint/2010/main" val="1213565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5C648-CE43-0928-1DCC-FB5C9C19D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02FFD5-AE56-072E-FD03-AD963F79EE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F9D5B-DFBF-13A1-07EC-C676B7FE44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CEC063-DB1F-2677-259B-71A3C53BDAD3}"/>
              </a:ext>
            </a:extLst>
          </p:cNvPr>
          <p:cNvSpPr>
            <a:spLocks noGrp="1"/>
          </p:cNvSpPr>
          <p:nvPr>
            <p:ph type="sldNum" sz="quarter" idx="10"/>
          </p:nvPr>
        </p:nvSpPr>
        <p:spPr/>
        <p:txBody>
          <a:bodyPr/>
          <a:lstStyle/>
          <a:p>
            <a:fld id="{2B57EC6A-F5A4-441D-B3C5-D1EF8312AF7C}" type="slidenum">
              <a:rPr lang="en-US" smtClean="0"/>
              <a:t>24</a:t>
            </a:fld>
            <a:endParaRPr lang="en-US"/>
          </a:p>
        </p:txBody>
      </p:sp>
    </p:spTree>
    <p:extLst>
      <p:ext uri="{BB962C8B-B14F-4D97-AF65-F5344CB8AC3E}">
        <p14:creationId xmlns:p14="http://schemas.microsoft.com/office/powerpoint/2010/main" val="823608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7D5DB-EBE6-6046-D4C0-F8A55CFD6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0BC7D-0DE9-BDFE-B824-510A2205E3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BE4E72-0F96-3853-E4E6-8C2AD70236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71BE8B-B38E-6689-D8ED-444F7850CA54}"/>
              </a:ext>
            </a:extLst>
          </p:cNvPr>
          <p:cNvSpPr>
            <a:spLocks noGrp="1"/>
          </p:cNvSpPr>
          <p:nvPr>
            <p:ph type="sldNum" sz="quarter" idx="5"/>
          </p:nvPr>
        </p:nvSpPr>
        <p:spPr/>
        <p:txBody>
          <a:bodyPr/>
          <a:lstStyle/>
          <a:p>
            <a:fld id="{EACEE071-6BA9-400B-8DDD-7178D39C29B3}" type="slidenum">
              <a:rPr lang="en-US" smtClean="0"/>
              <a:t>25</a:t>
            </a:fld>
            <a:endParaRPr lang="en-US"/>
          </a:p>
        </p:txBody>
      </p:sp>
    </p:spTree>
    <p:extLst>
      <p:ext uri="{BB962C8B-B14F-4D97-AF65-F5344CB8AC3E}">
        <p14:creationId xmlns:p14="http://schemas.microsoft.com/office/powerpoint/2010/main" val="2676495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B8C1F-5C8F-E2B3-A7D5-1EBA476E2B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360ABE-88BB-923C-F790-46BE67BD62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E41328-6650-6341-7701-C0EBDA50F9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42E612-49F7-52F4-EFAE-4FE234412877}"/>
              </a:ext>
            </a:extLst>
          </p:cNvPr>
          <p:cNvSpPr>
            <a:spLocks noGrp="1"/>
          </p:cNvSpPr>
          <p:nvPr>
            <p:ph type="sldNum" sz="quarter" idx="5"/>
          </p:nvPr>
        </p:nvSpPr>
        <p:spPr/>
        <p:txBody>
          <a:bodyPr/>
          <a:lstStyle/>
          <a:p>
            <a:fld id="{EACEE071-6BA9-400B-8DDD-7178D39C29B3}" type="slidenum">
              <a:rPr lang="en-US" smtClean="0"/>
              <a:t>26</a:t>
            </a:fld>
            <a:endParaRPr lang="en-US"/>
          </a:p>
        </p:txBody>
      </p:sp>
    </p:spTree>
    <p:extLst>
      <p:ext uri="{BB962C8B-B14F-4D97-AF65-F5344CB8AC3E}">
        <p14:creationId xmlns:p14="http://schemas.microsoft.com/office/powerpoint/2010/main" val="1891664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1903-7B13-D6A2-D15E-64F4E884B2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24B8D1-A0D9-3C2F-85F5-CE0482960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12552D-509B-C840-241D-F0B95E70F3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952328-8C32-8F36-7806-70B89554D4EE}"/>
              </a:ext>
            </a:extLst>
          </p:cNvPr>
          <p:cNvSpPr>
            <a:spLocks noGrp="1"/>
          </p:cNvSpPr>
          <p:nvPr>
            <p:ph type="sldNum" sz="quarter" idx="10"/>
          </p:nvPr>
        </p:nvSpPr>
        <p:spPr/>
        <p:txBody>
          <a:bodyPr/>
          <a:lstStyle/>
          <a:p>
            <a:fld id="{2B57EC6A-F5A4-441D-B3C5-D1EF8312AF7C}" type="slidenum">
              <a:rPr lang="en-US" smtClean="0"/>
              <a:t>27</a:t>
            </a:fld>
            <a:endParaRPr lang="en-US"/>
          </a:p>
        </p:txBody>
      </p:sp>
    </p:spTree>
    <p:extLst>
      <p:ext uri="{BB962C8B-B14F-4D97-AF65-F5344CB8AC3E}">
        <p14:creationId xmlns:p14="http://schemas.microsoft.com/office/powerpoint/2010/main" val="1776753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FF42A-E20B-AD42-65D9-48B7C08CE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2EA36-64E1-61E1-56A5-8EE8DF1645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02D9F8-2BA3-10D9-9809-D421A63163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7EDAE9-645E-ABE8-D81E-DC3A8526C7B7}"/>
              </a:ext>
            </a:extLst>
          </p:cNvPr>
          <p:cNvSpPr>
            <a:spLocks noGrp="1"/>
          </p:cNvSpPr>
          <p:nvPr>
            <p:ph type="sldNum" sz="quarter" idx="10"/>
          </p:nvPr>
        </p:nvSpPr>
        <p:spPr/>
        <p:txBody>
          <a:bodyPr/>
          <a:lstStyle/>
          <a:p>
            <a:fld id="{2B57EC6A-F5A4-441D-B3C5-D1EF8312AF7C}" type="slidenum">
              <a:rPr lang="en-US" smtClean="0"/>
              <a:t>28</a:t>
            </a:fld>
            <a:endParaRPr lang="en-US"/>
          </a:p>
        </p:txBody>
      </p:sp>
    </p:spTree>
    <p:extLst>
      <p:ext uri="{BB962C8B-B14F-4D97-AF65-F5344CB8AC3E}">
        <p14:creationId xmlns:p14="http://schemas.microsoft.com/office/powerpoint/2010/main" val="3601355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A9669-278C-73FA-73C5-1C6C144DD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9EF22-5EEA-CF12-C470-1D2CE7EA2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7E335-2085-2E1D-F3C5-6123FE9A04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F09A12-CF93-96EF-B49C-B5E83AA2569C}"/>
              </a:ext>
            </a:extLst>
          </p:cNvPr>
          <p:cNvSpPr>
            <a:spLocks noGrp="1"/>
          </p:cNvSpPr>
          <p:nvPr>
            <p:ph type="sldNum" sz="quarter" idx="10"/>
          </p:nvPr>
        </p:nvSpPr>
        <p:spPr/>
        <p:txBody>
          <a:bodyPr/>
          <a:lstStyle/>
          <a:p>
            <a:fld id="{2B57EC6A-F5A4-441D-B3C5-D1EF8312AF7C}" type="slidenum">
              <a:rPr lang="en-US" smtClean="0"/>
              <a:t>29</a:t>
            </a:fld>
            <a:endParaRPr lang="en-US"/>
          </a:p>
        </p:txBody>
      </p:sp>
    </p:spTree>
    <p:extLst>
      <p:ext uri="{BB962C8B-B14F-4D97-AF65-F5344CB8AC3E}">
        <p14:creationId xmlns:p14="http://schemas.microsoft.com/office/powerpoint/2010/main" val="145913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AFE2E-4FF1-34AA-1E0C-B13FC4E55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532EFA-4CEB-0975-CC72-A667A7671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43F7E-04E5-106C-63BA-C6E78A7377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F01EFB-C965-E8ED-E195-AC9761D3C55E}"/>
              </a:ext>
            </a:extLst>
          </p:cNvPr>
          <p:cNvSpPr>
            <a:spLocks noGrp="1"/>
          </p:cNvSpPr>
          <p:nvPr>
            <p:ph type="sldNum" sz="quarter" idx="10"/>
          </p:nvPr>
        </p:nvSpPr>
        <p:spPr/>
        <p:txBody>
          <a:bodyPr/>
          <a:lstStyle/>
          <a:p>
            <a:fld id="{2B57EC6A-F5A4-441D-B3C5-D1EF8312AF7C}" type="slidenum">
              <a:rPr lang="en-US" smtClean="0"/>
              <a:t>3</a:t>
            </a:fld>
            <a:endParaRPr lang="en-US"/>
          </a:p>
        </p:txBody>
      </p:sp>
    </p:spTree>
    <p:extLst>
      <p:ext uri="{BB962C8B-B14F-4D97-AF65-F5344CB8AC3E}">
        <p14:creationId xmlns:p14="http://schemas.microsoft.com/office/powerpoint/2010/main" val="3953535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AE162-E2C4-79E7-41B3-3345B2E01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52EE5-62CC-241F-9D14-A359831A20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1BC78-A1D3-7287-2AB6-31949FF2AC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A4DFC9-4A96-380E-0D04-2D6394FDB67D}"/>
              </a:ext>
            </a:extLst>
          </p:cNvPr>
          <p:cNvSpPr>
            <a:spLocks noGrp="1"/>
          </p:cNvSpPr>
          <p:nvPr>
            <p:ph type="sldNum" sz="quarter" idx="5"/>
          </p:nvPr>
        </p:nvSpPr>
        <p:spPr/>
        <p:txBody>
          <a:bodyPr/>
          <a:lstStyle/>
          <a:p>
            <a:fld id="{EACEE071-6BA9-400B-8DDD-7178D39C29B3}" type="slidenum">
              <a:rPr lang="en-US" smtClean="0"/>
              <a:t>30</a:t>
            </a:fld>
            <a:endParaRPr lang="en-US"/>
          </a:p>
        </p:txBody>
      </p:sp>
    </p:spTree>
    <p:extLst>
      <p:ext uri="{BB962C8B-B14F-4D97-AF65-F5344CB8AC3E}">
        <p14:creationId xmlns:p14="http://schemas.microsoft.com/office/powerpoint/2010/main" val="2565663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5908-61C2-0C97-0434-D29CEFFFF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6C78B-AB9A-61C2-0A32-F7AB54508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4ED602-31E9-5DE2-B65F-82ACC84D70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850691-4736-E6DC-F862-72BEBDCB7A07}"/>
              </a:ext>
            </a:extLst>
          </p:cNvPr>
          <p:cNvSpPr>
            <a:spLocks noGrp="1"/>
          </p:cNvSpPr>
          <p:nvPr>
            <p:ph type="sldNum" sz="quarter" idx="10"/>
          </p:nvPr>
        </p:nvSpPr>
        <p:spPr/>
        <p:txBody>
          <a:bodyPr/>
          <a:lstStyle/>
          <a:p>
            <a:fld id="{2B57EC6A-F5A4-441D-B3C5-D1EF8312AF7C}" type="slidenum">
              <a:rPr lang="en-US" smtClean="0"/>
              <a:t>31</a:t>
            </a:fld>
            <a:endParaRPr lang="en-US"/>
          </a:p>
        </p:txBody>
      </p:sp>
    </p:spTree>
    <p:extLst>
      <p:ext uri="{BB962C8B-B14F-4D97-AF65-F5344CB8AC3E}">
        <p14:creationId xmlns:p14="http://schemas.microsoft.com/office/powerpoint/2010/main" val="1344934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961C7-DF01-D361-7D71-0F7CA0F2F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EF46F-7159-59E9-5D7F-5BA7D943C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573DF-B79F-2FB2-10BE-D004AA9FAB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CCF136-E6D3-2F37-EB67-41FEA6170E6C}"/>
              </a:ext>
            </a:extLst>
          </p:cNvPr>
          <p:cNvSpPr>
            <a:spLocks noGrp="1"/>
          </p:cNvSpPr>
          <p:nvPr>
            <p:ph type="sldNum" sz="quarter" idx="10"/>
          </p:nvPr>
        </p:nvSpPr>
        <p:spPr/>
        <p:txBody>
          <a:bodyPr/>
          <a:lstStyle/>
          <a:p>
            <a:fld id="{2B57EC6A-F5A4-441D-B3C5-D1EF8312AF7C}" type="slidenum">
              <a:rPr lang="en-US" smtClean="0"/>
              <a:t>32</a:t>
            </a:fld>
            <a:endParaRPr lang="en-US"/>
          </a:p>
        </p:txBody>
      </p:sp>
    </p:spTree>
    <p:extLst>
      <p:ext uri="{BB962C8B-B14F-4D97-AF65-F5344CB8AC3E}">
        <p14:creationId xmlns:p14="http://schemas.microsoft.com/office/powerpoint/2010/main" val="288270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F7F89-53A7-7519-D3FD-F8754D35C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6E21D-97A5-FE22-6D78-0F1FDD8F3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E0EDFA-5104-E475-F9D7-FD099AA13F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9C85FD-E1D5-7DC7-0660-35D91A6E73F0}"/>
              </a:ext>
            </a:extLst>
          </p:cNvPr>
          <p:cNvSpPr>
            <a:spLocks noGrp="1"/>
          </p:cNvSpPr>
          <p:nvPr>
            <p:ph type="sldNum" sz="quarter" idx="10"/>
          </p:nvPr>
        </p:nvSpPr>
        <p:spPr/>
        <p:txBody>
          <a:bodyPr/>
          <a:lstStyle/>
          <a:p>
            <a:fld id="{2B57EC6A-F5A4-441D-B3C5-D1EF8312AF7C}" type="slidenum">
              <a:rPr lang="en-US" smtClean="0"/>
              <a:t>33</a:t>
            </a:fld>
            <a:endParaRPr lang="en-US"/>
          </a:p>
        </p:txBody>
      </p:sp>
    </p:spTree>
    <p:extLst>
      <p:ext uri="{BB962C8B-B14F-4D97-AF65-F5344CB8AC3E}">
        <p14:creationId xmlns:p14="http://schemas.microsoft.com/office/powerpoint/2010/main" val="2828107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C6E7D-9B15-9026-781D-AA083CFB32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60D792-1314-5990-563A-BF7300543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9D466-3744-A0BD-2DC8-47A2A07D6D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9DEFA2-9CFD-FEA8-9F2C-0364720E53BB}"/>
              </a:ext>
            </a:extLst>
          </p:cNvPr>
          <p:cNvSpPr>
            <a:spLocks noGrp="1"/>
          </p:cNvSpPr>
          <p:nvPr>
            <p:ph type="sldNum" sz="quarter" idx="5"/>
          </p:nvPr>
        </p:nvSpPr>
        <p:spPr/>
        <p:txBody>
          <a:bodyPr/>
          <a:lstStyle/>
          <a:p>
            <a:fld id="{EACEE071-6BA9-400B-8DDD-7178D39C29B3}" type="slidenum">
              <a:rPr lang="en-US" smtClean="0"/>
              <a:t>34</a:t>
            </a:fld>
            <a:endParaRPr lang="en-US"/>
          </a:p>
        </p:txBody>
      </p:sp>
    </p:spTree>
    <p:extLst>
      <p:ext uri="{BB962C8B-B14F-4D97-AF65-F5344CB8AC3E}">
        <p14:creationId xmlns:p14="http://schemas.microsoft.com/office/powerpoint/2010/main" val="2236565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2D5B4-7603-743F-F0E4-5D6D73712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6FDBA-3E6D-0F57-6D84-23FA808B5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B0531-E1B3-F451-86A1-573DB328AB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05F592-A161-A113-54F9-4033C71E0D65}"/>
              </a:ext>
            </a:extLst>
          </p:cNvPr>
          <p:cNvSpPr>
            <a:spLocks noGrp="1"/>
          </p:cNvSpPr>
          <p:nvPr>
            <p:ph type="sldNum" sz="quarter" idx="10"/>
          </p:nvPr>
        </p:nvSpPr>
        <p:spPr/>
        <p:txBody>
          <a:bodyPr/>
          <a:lstStyle/>
          <a:p>
            <a:fld id="{2B57EC6A-F5A4-441D-B3C5-D1EF8312AF7C}" type="slidenum">
              <a:rPr lang="en-US" smtClean="0"/>
              <a:t>35</a:t>
            </a:fld>
            <a:endParaRPr lang="en-US"/>
          </a:p>
        </p:txBody>
      </p:sp>
    </p:spTree>
    <p:extLst>
      <p:ext uri="{BB962C8B-B14F-4D97-AF65-F5344CB8AC3E}">
        <p14:creationId xmlns:p14="http://schemas.microsoft.com/office/powerpoint/2010/main" val="1576790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B07F0-8FCC-80ED-0FB3-76614D97B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A48BA-B29A-E6BA-BBA7-279C0D4817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0E02F9-110F-347B-69B0-672E2D86B2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F30107-6ECB-08E0-2AD3-B3BDD38371B0}"/>
              </a:ext>
            </a:extLst>
          </p:cNvPr>
          <p:cNvSpPr>
            <a:spLocks noGrp="1"/>
          </p:cNvSpPr>
          <p:nvPr>
            <p:ph type="sldNum" sz="quarter" idx="10"/>
          </p:nvPr>
        </p:nvSpPr>
        <p:spPr/>
        <p:txBody>
          <a:bodyPr/>
          <a:lstStyle/>
          <a:p>
            <a:fld id="{2B57EC6A-F5A4-441D-B3C5-D1EF8312AF7C}" type="slidenum">
              <a:rPr lang="en-US" smtClean="0"/>
              <a:t>36</a:t>
            </a:fld>
            <a:endParaRPr lang="en-US"/>
          </a:p>
        </p:txBody>
      </p:sp>
    </p:spTree>
    <p:extLst>
      <p:ext uri="{BB962C8B-B14F-4D97-AF65-F5344CB8AC3E}">
        <p14:creationId xmlns:p14="http://schemas.microsoft.com/office/powerpoint/2010/main" val="2846036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DE522-F0F1-666A-3DDA-8AAA86797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0F5F5-5F8D-2BD2-D3EC-2C77C4DF5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A0DAB-6A0B-4EDF-467F-2FF13F58A0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C00D52-2A6F-4CAC-8A07-865A57AC9B1E}"/>
              </a:ext>
            </a:extLst>
          </p:cNvPr>
          <p:cNvSpPr>
            <a:spLocks noGrp="1"/>
          </p:cNvSpPr>
          <p:nvPr>
            <p:ph type="sldNum" sz="quarter" idx="10"/>
          </p:nvPr>
        </p:nvSpPr>
        <p:spPr/>
        <p:txBody>
          <a:bodyPr/>
          <a:lstStyle/>
          <a:p>
            <a:fld id="{2B57EC6A-F5A4-441D-B3C5-D1EF8312AF7C}" type="slidenum">
              <a:rPr lang="en-US" smtClean="0"/>
              <a:t>37</a:t>
            </a:fld>
            <a:endParaRPr lang="en-US"/>
          </a:p>
        </p:txBody>
      </p:sp>
    </p:spTree>
    <p:extLst>
      <p:ext uri="{BB962C8B-B14F-4D97-AF65-F5344CB8AC3E}">
        <p14:creationId xmlns:p14="http://schemas.microsoft.com/office/powerpoint/2010/main" val="1684890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90B47-FAF7-715E-E417-7AFE208852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6BFC6-92D3-4B75-3D12-F1D3393E0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B3ED4-FB29-CB5E-AF21-FCB782BD1B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D31DD4-2654-B0E1-0F6B-BBFEE54E917F}"/>
              </a:ext>
            </a:extLst>
          </p:cNvPr>
          <p:cNvSpPr>
            <a:spLocks noGrp="1"/>
          </p:cNvSpPr>
          <p:nvPr>
            <p:ph type="sldNum" sz="quarter" idx="10"/>
          </p:nvPr>
        </p:nvSpPr>
        <p:spPr/>
        <p:txBody>
          <a:bodyPr/>
          <a:lstStyle/>
          <a:p>
            <a:fld id="{2B57EC6A-F5A4-441D-B3C5-D1EF8312AF7C}" type="slidenum">
              <a:rPr lang="en-US" smtClean="0"/>
              <a:t>38</a:t>
            </a:fld>
            <a:endParaRPr lang="en-US"/>
          </a:p>
        </p:txBody>
      </p:sp>
    </p:spTree>
    <p:extLst>
      <p:ext uri="{BB962C8B-B14F-4D97-AF65-F5344CB8AC3E}">
        <p14:creationId xmlns:p14="http://schemas.microsoft.com/office/powerpoint/2010/main" val="1765119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C94BA-D83D-4EB6-1744-19F23F109E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4BB4A6-885D-4660-15FE-90F5CAE9C1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44F4AF-2B85-CFDF-E34B-47DB19D455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399474-9C48-2BF2-FE79-BEE8FB3538E7}"/>
              </a:ext>
            </a:extLst>
          </p:cNvPr>
          <p:cNvSpPr>
            <a:spLocks noGrp="1"/>
          </p:cNvSpPr>
          <p:nvPr>
            <p:ph type="sldNum" sz="quarter" idx="5"/>
          </p:nvPr>
        </p:nvSpPr>
        <p:spPr/>
        <p:txBody>
          <a:bodyPr/>
          <a:lstStyle/>
          <a:p>
            <a:fld id="{EACEE071-6BA9-400B-8DDD-7178D39C29B3}" type="slidenum">
              <a:rPr lang="en-US" smtClean="0"/>
              <a:t>39</a:t>
            </a:fld>
            <a:endParaRPr lang="en-US"/>
          </a:p>
        </p:txBody>
      </p:sp>
    </p:spTree>
    <p:extLst>
      <p:ext uri="{BB962C8B-B14F-4D97-AF65-F5344CB8AC3E}">
        <p14:creationId xmlns:p14="http://schemas.microsoft.com/office/powerpoint/2010/main" val="27592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a:t>
            </a:fld>
            <a:endParaRPr lang="en-US"/>
          </a:p>
        </p:txBody>
      </p:sp>
    </p:spTree>
    <p:extLst>
      <p:ext uri="{BB962C8B-B14F-4D97-AF65-F5344CB8AC3E}">
        <p14:creationId xmlns:p14="http://schemas.microsoft.com/office/powerpoint/2010/main" val="3686764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0A68A-DF5C-1EEB-FA13-6E07B809F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E1E65-4B98-6EE9-1B59-FAB9427431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81DA4-A99B-32AF-662C-D9FFCB54C7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31894C-232D-95C4-8F7F-79D134CC9214}"/>
              </a:ext>
            </a:extLst>
          </p:cNvPr>
          <p:cNvSpPr>
            <a:spLocks noGrp="1"/>
          </p:cNvSpPr>
          <p:nvPr>
            <p:ph type="sldNum" sz="quarter" idx="10"/>
          </p:nvPr>
        </p:nvSpPr>
        <p:spPr/>
        <p:txBody>
          <a:bodyPr/>
          <a:lstStyle/>
          <a:p>
            <a:fld id="{2B57EC6A-F5A4-441D-B3C5-D1EF8312AF7C}" type="slidenum">
              <a:rPr lang="en-US" smtClean="0"/>
              <a:t>40</a:t>
            </a:fld>
            <a:endParaRPr lang="en-US"/>
          </a:p>
        </p:txBody>
      </p:sp>
    </p:spTree>
    <p:extLst>
      <p:ext uri="{BB962C8B-B14F-4D97-AF65-F5344CB8AC3E}">
        <p14:creationId xmlns:p14="http://schemas.microsoft.com/office/powerpoint/2010/main" val="872436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BAC86-9A87-A2F1-0599-AA8CD2E9B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6EFF6-FC14-138C-F1E7-46A14E94D3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5904BD-2499-D454-ABFA-A698D4ED32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7957C8-B960-0390-F370-AB7FDAA59DD7}"/>
              </a:ext>
            </a:extLst>
          </p:cNvPr>
          <p:cNvSpPr>
            <a:spLocks noGrp="1"/>
          </p:cNvSpPr>
          <p:nvPr>
            <p:ph type="sldNum" sz="quarter" idx="10"/>
          </p:nvPr>
        </p:nvSpPr>
        <p:spPr/>
        <p:txBody>
          <a:bodyPr/>
          <a:lstStyle/>
          <a:p>
            <a:fld id="{2B57EC6A-F5A4-441D-B3C5-D1EF8312AF7C}" type="slidenum">
              <a:rPr lang="en-US" smtClean="0"/>
              <a:t>41</a:t>
            </a:fld>
            <a:endParaRPr lang="en-US"/>
          </a:p>
        </p:txBody>
      </p:sp>
    </p:spTree>
    <p:extLst>
      <p:ext uri="{BB962C8B-B14F-4D97-AF65-F5344CB8AC3E}">
        <p14:creationId xmlns:p14="http://schemas.microsoft.com/office/powerpoint/2010/main" val="4177299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34A84-8F59-3C07-4161-33F156CA90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46014-CD45-254E-3A6F-B428C800B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25B4C-0FD9-F5C4-D166-19C4870841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3CA541-FA42-4F77-4F8C-2B98A69D117F}"/>
              </a:ext>
            </a:extLst>
          </p:cNvPr>
          <p:cNvSpPr>
            <a:spLocks noGrp="1"/>
          </p:cNvSpPr>
          <p:nvPr>
            <p:ph type="sldNum" sz="quarter" idx="10"/>
          </p:nvPr>
        </p:nvSpPr>
        <p:spPr/>
        <p:txBody>
          <a:bodyPr/>
          <a:lstStyle/>
          <a:p>
            <a:fld id="{2B57EC6A-F5A4-441D-B3C5-D1EF8312AF7C}" type="slidenum">
              <a:rPr lang="en-US" smtClean="0"/>
              <a:t>42</a:t>
            </a:fld>
            <a:endParaRPr lang="en-US"/>
          </a:p>
        </p:txBody>
      </p:sp>
    </p:spTree>
    <p:extLst>
      <p:ext uri="{BB962C8B-B14F-4D97-AF65-F5344CB8AC3E}">
        <p14:creationId xmlns:p14="http://schemas.microsoft.com/office/powerpoint/2010/main" val="1624256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0AD60-3460-FEAB-663E-8E0FEA674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ACB18-64C9-A2BE-67DD-0B34486E8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1292D-0949-1ABE-31D1-B44DB59A29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1FF57F-619F-2F05-836E-3E21D4033544}"/>
              </a:ext>
            </a:extLst>
          </p:cNvPr>
          <p:cNvSpPr>
            <a:spLocks noGrp="1"/>
          </p:cNvSpPr>
          <p:nvPr>
            <p:ph type="sldNum" sz="quarter" idx="10"/>
          </p:nvPr>
        </p:nvSpPr>
        <p:spPr/>
        <p:txBody>
          <a:bodyPr/>
          <a:lstStyle/>
          <a:p>
            <a:fld id="{2B57EC6A-F5A4-441D-B3C5-D1EF8312AF7C}" type="slidenum">
              <a:rPr lang="en-US" smtClean="0"/>
              <a:t>43</a:t>
            </a:fld>
            <a:endParaRPr lang="en-US"/>
          </a:p>
        </p:txBody>
      </p:sp>
    </p:spTree>
    <p:extLst>
      <p:ext uri="{BB962C8B-B14F-4D97-AF65-F5344CB8AC3E}">
        <p14:creationId xmlns:p14="http://schemas.microsoft.com/office/powerpoint/2010/main" val="1060069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43B27-BECB-5AB3-9599-5404139E31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30A14-B73B-118B-5374-ADF31C2FF2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CA0657-F5DC-CD43-D8BE-FB409A13E2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AF899-5D00-B04E-7D3C-8D2D85DD3ADF}"/>
              </a:ext>
            </a:extLst>
          </p:cNvPr>
          <p:cNvSpPr>
            <a:spLocks noGrp="1"/>
          </p:cNvSpPr>
          <p:nvPr>
            <p:ph type="sldNum" sz="quarter" idx="10"/>
          </p:nvPr>
        </p:nvSpPr>
        <p:spPr/>
        <p:txBody>
          <a:bodyPr/>
          <a:lstStyle/>
          <a:p>
            <a:fld id="{2B57EC6A-F5A4-441D-B3C5-D1EF8312AF7C}" type="slidenum">
              <a:rPr lang="en-US" smtClean="0"/>
              <a:t>44</a:t>
            </a:fld>
            <a:endParaRPr lang="en-US"/>
          </a:p>
        </p:txBody>
      </p:sp>
    </p:spTree>
    <p:extLst>
      <p:ext uri="{BB962C8B-B14F-4D97-AF65-F5344CB8AC3E}">
        <p14:creationId xmlns:p14="http://schemas.microsoft.com/office/powerpoint/2010/main" val="32578431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1C1FB-E8B1-4AA7-9932-42D5AD104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5B32A-F532-ADC2-394F-0EC0F7254C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1CD50-2C42-EE5D-4F2C-2023FEA7F0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71E70A-E212-E998-4095-03DDE9EC6AEC}"/>
              </a:ext>
            </a:extLst>
          </p:cNvPr>
          <p:cNvSpPr>
            <a:spLocks noGrp="1"/>
          </p:cNvSpPr>
          <p:nvPr>
            <p:ph type="sldNum" sz="quarter" idx="10"/>
          </p:nvPr>
        </p:nvSpPr>
        <p:spPr/>
        <p:txBody>
          <a:bodyPr/>
          <a:lstStyle/>
          <a:p>
            <a:fld id="{2B57EC6A-F5A4-441D-B3C5-D1EF8312AF7C}" type="slidenum">
              <a:rPr lang="en-US" smtClean="0"/>
              <a:t>45</a:t>
            </a:fld>
            <a:endParaRPr lang="en-US"/>
          </a:p>
        </p:txBody>
      </p:sp>
    </p:spTree>
    <p:extLst>
      <p:ext uri="{BB962C8B-B14F-4D97-AF65-F5344CB8AC3E}">
        <p14:creationId xmlns:p14="http://schemas.microsoft.com/office/powerpoint/2010/main" val="1930195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D428A-07E4-4D53-0CAA-83D929B3A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F8397-7A32-6843-F5F6-2E0649629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B19186-62EB-2489-5DF7-D655C1B385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7BE5C5-C896-A39D-1E8B-F1DCC3A0EA88}"/>
              </a:ext>
            </a:extLst>
          </p:cNvPr>
          <p:cNvSpPr>
            <a:spLocks noGrp="1"/>
          </p:cNvSpPr>
          <p:nvPr>
            <p:ph type="sldNum" sz="quarter" idx="10"/>
          </p:nvPr>
        </p:nvSpPr>
        <p:spPr/>
        <p:txBody>
          <a:bodyPr/>
          <a:lstStyle/>
          <a:p>
            <a:fld id="{2B57EC6A-F5A4-441D-B3C5-D1EF8312AF7C}" type="slidenum">
              <a:rPr lang="en-US" smtClean="0"/>
              <a:t>46</a:t>
            </a:fld>
            <a:endParaRPr lang="en-US"/>
          </a:p>
        </p:txBody>
      </p:sp>
    </p:spTree>
    <p:extLst>
      <p:ext uri="{BB962C8B-B14F-4D97-AF65-F5344CB8AC3E}">
        <p14:creationId xmlns:p14="http://schemas.microsoft.com/office/powerpoint/2010/main" val="2511341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7398C-B13A-8402-8D10-F75B459E8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EECA-C4C1-C245-075D-EC841B0A0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56F33-C4A1-6B45-045C-A36B5B7328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ACF259-A673-D964-004F-713163EDE0E1}"/>
              </a:ext>
            </a:extLst>
          </p:cNvPr>
          <p:cNvSpPr>
            <a:spLocks noGrp="1"/>
          </p:cNvSpPr>
          <p:nvPr>
            <p:ph type="sldNum" sz="quarter" idx="10"/>
          </p:nvPr>
        </p:nvSpPr>
        <p:spPr/>
        <p:txBody>
          <a:bodyPr/>
          <a:lstStyle/>
          <a:p>
            <a:fld id="{2B57EC6A-F5A4-441D-B3C5-D1EF8312AF7C}" type="slidenum">
              <a:rPr lang="en-US" smtClean="0"/>
              <a:t>47</a:t>
            </a:fld>
            <a:endParaRPr lang="en-US"/>
          </a:p>
        </p:txBody>
      </p:sp>
    </p:spTree>
    <p:extLst>
      <p:ext uri="{BB962C8B-B14F-4D97-AF65-F5344CB8AC3E}">
        <p14:creationId xmlns:p14="http://schemas.microsoft.com/office/powerpoint/2010/main" val="1519443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E7B4A-C3FA-EA7E-E078-450120293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19990-9734-5F9A-3E06-B6A85ECED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E5379E-2ADE-D4AD-95DC-02DE981037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30B59C-A835-75FC-B211-0CCF00170A1E}"/>
              </a:ext>
            </a:extLst>
          </p:cNvPr>
          <p:cNvSpPr>
            <a:spLocks noGrp="1"/>
          </p:cNvSpPr>
          <p:nvPr>
            <p:ph type="sldNum" sz="quarter" idx="10"/>
          </p:nvPr>
        </p:nvSpPr>
        <p:spPr/>
        <p:txBody>
          <a:bodyPr/>
          <a:lstStyle/>
          <a:p>
            <a:fld id="{2B57EC6A-F5A4-441D-B3C5-D1EF8312AF7C}" type="slidenum">
              <a:rPr lang="en-US" smtClean="0"/>
              <a:t>48</a:t>
            </a:fld>
            <a:endParaRPr lang="en-US"/>
          </a:p>
        </p:txBody>
      </p:sp>
    </p:spTree>
    <p:extLst>
      <p:ext uri="{BB962C8B-B14F-4D97-AF65-F5344CB8AC3E}">
        <p14:creationId xmlns:p14="http://schemas.microsoft.com/office/powerpoint/2010/main" val="91284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49</a:t>
            </a:fld>
            <a:endParaRPr lang="en-US"/>
          </a:p>
        </p:txBody>
      </p:sp>
    </p:spTree>
    <p:extLst>
      <p:ext uri="{BB962C8B-B14F-4D97-AF65-F5344CB8AC3E}">
        <p14:creationId xmlns:p14="http://schemas.microsoft.com/office/powerpoint/2010/main" val="344261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5</a:t>
            </a:fld>
            <a:endParaRPr lang="en-US"/>
          </a:p>
        </p:txBody>
      </p:sp>
    </p:spTree>
    <p:extLst>
      <p:ext uri="{BB962C8B-B14F-4D97-AF65-F5344CB8AC3E}">
        <p14:creationId xmlns:p14="http://schemas.microsoft.com/office/powerpoint/2010/main" val="162705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45F12-5B3B-918F-E061-701733648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FF449-C195-18AC-FC43-914700DBA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63422-DD81-6E68-3BF4-F4E578C2A9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30443-1221-CC65-29BA-99798E316B6C}"/>
              </a:ext>
            </a:extLst>
          </p:cNvPr>
          <p:cNvSpPr>
            <a:spLocks noGrp="1"/>
          </p:cNvSpPr>
          <p:nvPr>
            <p:ph type="sldNum" sz="quarter" idx="5"/>
          </p:nvPr>
        </p:nvSpPr>
        <p:spPr/>
        <p:txBody>
          <a:bodyPr/>
          <a:lstStyle/>
          <a:p>
            <a:fld id="{EC074461-D808-4EBD-B8B3-953FBFCC6ED3}" type="slidenum">
              <a:rPr lang="en-US" smtClean="0"/>
              <a:t>50</a:t>
            </a:fld>
            <a:endParaRPr lang="en-US"/>
          </a:p>
        </p:txBody>
      </p:sp>
    </p:spTree>
    <p:extLst>
      <p:ext uri="{BB962C8B-B14F-4D97-AF65-F5344CB8AC3E}">
        <p14:creationId xmlns:p14="http://schemas.microsoft.com/office/powerpoint/2010/main" val="4218191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6</a:t>
            </a:fld>
            <a:endParaRPr lang="en-US"/>
          </a:p>
        </p:txBody>
      </p:sp>
    </p:spTree>
    <p:extLst>
      <p:ext uri="{BB962C8B-B14F-4D97-AF65-F5344CB8AC3E}">
        <p14:creationId xmlns:p14="http://schemas.microsoft.com/office/powerpoint/2010/main" val="1841737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7</a:t>
            </a:fld>
            <a:endParaRPr lang="en-US"/>
          </a:p>
        </p:txBody>
      </p:sp>
    </p:spTree>
    <p:extLst>
      <p:ext uri="{BB962C8B-B14F-4D97-AF65-F5344CB8AC3E}">
        <p14:creationId xmlns:p14="http://schemas.microsoft.com/office/powerpoint/2010/main" val="1697364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F4D78-53F3-1EF0-EA4C-DC3827E66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E0DAE-1C43-B519-9AB1-97799C868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D22D73-683D-FA6B-41F8-AFA173D440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98C81B-7668-EC5E-24F2-F03D4A69E354}"/>
              </a:ext>
            </a:extLst>
          </p:cNvPr>
          <p:cNvSpPr>
            <a:spLocks noGrp="1"/>
          </p:cNvSpPr>
          <p:nvPr>
            <p:ph type="sldNum" sz="quarter" idx="10"/>
          </p:nvPr>
        </p:nvSpPr>
        <p:spPr/>
        <p:txBody>
          <a:bodyPr/>
          <a:lstStyle/>
          <a:p>
            <a:fld id="{2B57EC6A-F5A4-441D-B3C5-D1EF8312AF7C}" type="slidenum">
              <a:rPr lang="en-US" smtClean="0"/>
              <a:t>8</a:t>
            </a:fld>
            <a:endParaRPr lang="en-US"/>
          </a:p>
        </p:txBody>
      </p:sp>
    </p:spTree>
    <p:extLst>
      <p:ext uri="{BB962C8B-B14F-4D97-AF65-F5344CB8AC3E}">
        <p14:creationId xmlns:p14="http://schemas.microsoft.com/office/powerpoint/2010/main" val="310332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CC0EF-EE62-25C2-3216-E561FC95B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EF521-52DA-1C11-8D1E-21F3C32D21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E2C0E3-E230-4A3C-543B-922384414A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DC03CC-1794-8C7A-51B4-93484F086539}"/>
              </a:ext>
            </a:extLst>
          </p:cNvPr>
          <p:cNvSpPr>
            <a:spLocks noGrp="1"/>
          </p:cNvSpPr>
          <p:nvPr>
            <p:ph type="sldNum" sz="quarter" idx="10"/>
          </p:nvPr>
        </p:nvSpPr>
        <p:spPr/>
        <p:txBody>
          <a:bodyPr/>
          <a:lstStyle/>
          <a:p>
            <a:fld id="{2B57EC6A-F5A4-441D-B3C5-D1EF8312AF7C}" type="slidenum">
              <a:rPr lang="en-US" smtClean="0"/>
              <a:t>9</a:t>
            </a:fld>
            <a:endParaRPr lang="en-US"/>
          </a:p>
        </p:txBody>
      </p:sp>
    </p:spTree>
    <p:extLst>
      <p:ext uri="{BB962C8B-B14F-4D97-AF65-F5344CB8AC3E}">
        <p14:creationId xmlns:p14="http://schemas.microsoft.com/office/powerpoint/2010/main" val="202572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549-F609-4ED3-8963-AF0CBF3680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AA17A-1098-419A-8585-E680D8117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A151D-61BD-48D1-8C67-4C327383A45F}"/>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4572C576-331D-4E09-88E2-6EB25C684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59541-EA62-4109-ABD5-F105A295B77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293211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4FE6-F914-41AA-88EC-E4EB246CE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76D8E4-7B81-43C8-9E0C-E6D9BBE6A4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0A446-E986-479F-865A-253DDD95AAF0}"/>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61962C5E-6BC2-4157-896F-20C3B3956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2CA8BB-B7DC-49ED-A1F9-45449319632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76491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D8934-B74E-4AE0-B765-ECE3C9A07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56AB3-C0E0-4C3D-B3A4-916BF6C31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42220-AFF0-42C5-AF12-AD2AC576987C}"/>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04BED1E5-E582-4C65-900E-24E56C398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EE9A6-F609-4B8B-AE51-59399BB00C9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69559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5D01-CAFE-4A1A-A804-F23913EB36C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DBD820-3F0E-466E-9035-C5A24E697D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017A9-4DF9-4FBC-8DFE-1AF8ABE962B1}"/>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179C97CE-189D-45E0-91B2-04695DE2E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EDA0-DDF2-410C-A702-40E5C32C20A6}"/>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13728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4772-8467-4E19-8A52-A529C7B3D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8A9D6B-AA2E-41FA-BDFC-46C87BDCF8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5F044-85E8-449D-A4F3-7EAC9AD07B2A}"/>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0C068485-216E-4AEA-8404-05B4ACF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57587-3E1F-480C-81BD-741C81CE440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7868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0DC6-DE10-4E0B-BCBA-32E711C8A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68941-20E5-4343-8250-265C6DAC5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77973-E72E-4CC0-8D61-FCCC8406C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FF417-B339-40DE-B352-1ECEDBB7BA2E}"/>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6" name="Footer Placeholder 5">
            <a:extLst>
              <a:ext uri="{FF2B5EF4-FFF2-40B4-BE49-F238E27FC236}">
                <a16:creationId xmlns:a16="http://schemas.microsoft.com/office/drawing/2014/main" id="{B145B31E-728B-4DBE-8BD9-E37BC320A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743D7-ECE6-4EEE-A8EE-EFB4DBFE537B}"/>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1464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82E-579C-45F5-A951-1E10C98D1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672278-8C31-4955-BCB5-81132BB5F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B4B5AF-BC8F-4D55-B34E-3947255AE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C4CE63-7562-4D15-BD15-363CDC214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26435-DAAC-4A88-8E75-D1C9066E3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6F1FBD-42A5-4A9E-8F95-934AAA624C4A}"/>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8" name="Footer Placeholder 7">
            <a:extLst>
              <a:ext uri="{FF2B5EF4-FFF2-40B4-BE49-F238E27FC236}">
                <a16:creationId xmlns:a16="http://schemas.microsoft.com/office/drawing/2014/main" id="{263529DF-CBEB-4F8A-AE4A-1E17ED0E3F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11928E-44C3-496F-B06D-DE65B8B56D5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34925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837D-0203-44E9-A800-75FB3F0C90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7691E0-63A3-4F58-8784-3CF3D4825FEC}"/>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4" name="Footer Placeholder 3">
            <a:extLst>
              <a:ext uri="{FF2B5EF4-FFF2-40B4-BE49-F238E27FC236}">
                <a16:creationId xmlns:a16="http://schemas.microsoft.com/office/drawing/2014/main" id="{A543B4FF-56D4-4561-8AA0-715AC2EF17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24245B-8F4F-4989-8B66-F14D9F460DCC}"/>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40147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7D826-C0CD-4DA3-9804-3B37794D9B46}"/>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3" name="Footer Placeholder 2">
            <a:extLst>
              <a:ext uri="{FF2B5EF4-FFF2-40B4-BE49-F238E27FC236}">
                <a16:creationId xmlns:a16="http://schemas.microsoft.com/office/drawing/2014/main" id="{DB73DFA2-D509-44F1-BB96-FF03916E0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BF2E06-E28D-4612-9A89-EBD147748F4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8920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A060-F102-4A2F-A00A-664EF54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9E5B43-3611-4819-A036-8C5F1E42B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EA2AB7-BFE4-490A-AFEB-5A016701B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85B19-24B8-4C1F-89D6-5412D092758A}"/>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6" name="Footer Placeholder 5">
            <a:extLst>
              <a:ext uri="{FF2B5EF4-FFF2-40B4-BE49-F238E27FC236}">
                <a16:creationId xmlns:a16="http://schemas.microsoft.com/office/drawing/2014/main" id="{F9179F1F-F5FB-498D-A4C7-6EDC1DD78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78AB6-BF35-4C0B-B331-22ED520AE9E2}"/>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30387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FE43-BAB1-41F0-BFF0-94DD8B3F4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C826E6-5590-4624-A426-EE1A424BC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4AF21-041F-4FA7-87E4-B870EDA36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7AF2C-DB15-4789-9385-B5DB53324498}"/>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6" name="Footer Placeholder 5">
            <a:extLst>
              <a:ext uri="{FF2B5EF4-FFF2-40B4-BE49-F238E27FC236}">
                <a16:creationId xmlns:a16="http://schemas.microsoft.com/office/drawing/2014/main" id="{C2F65690-CB51-4930-B426-18021D38F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FFDAB-4B46-4100-A689-0064DB52B04E}"/>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14072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6E2E7-5F4D-4B43-B201-1C682CF80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CA8DF1-9081-4F65-B36D-44EAFBA9C7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121AD-9DC3-463F-98F7-B2E1CA540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2800C0D7-400D-4BA6-BC06-CFC5FBDC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2E6C9D-08DD-4E4B-8A70-A4B32C36A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CE6D87-DEBB-4D35-A363-8431759C78C9}" type="slidenum">
              <a:rPr lang="en-US" smtClean="0"/>
              <a:t>‹#›</a:t>
            </a:fld>
            <a:endParaRPr lang="en-US"/>
          </a:p>
        </p:txBody>
      </p:sp>
    </p:spTree>
    <p:extLst>
      <p:ext uri="{BB962C8B-B14F-4D97-AF65-F5344CB8AC3E}">
        <p14:creationId xmlns:p14="http://schemas.microsoft.com/office/powerpoint/2010/main" val="59232541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gilemanifesto.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ronjeffries.com/articles/019-01ff/story-points/Index.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agilemanifesto.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hyperlink" Target="https://youtu.be/WXgKifGXIFg?si=38had-P-dcFvvRNG&amp;t=388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ra.dev/"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getdx.com/" TargetMode="External"/><Relationship Id="rId4" Type="http://schemas.openxmlformats.org/officeDocument/2006/relationships/hyperlink" Target="https://octopus.com/devops/metrics/space-framewor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vimeo.com/206617354"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scottsauber.co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hyperlink" Target="https://leantechniques.com/" TargetMode="External"/><Relationship Id="rId7" Type="http://schemas.openxmlformats.org/officeDocument/2006/relationships/hyperlink" Target="https://www.red-gate.com/hub/events/friends-of-rg/friend/ScottSauber" TargetMode="External"/><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meetup.com/iadnug/" TargetMode="External"/><Relationship Id="rId11" Type="http://schemas.openxmlformats.org/officeDocument/2006/relationships/image" Target="../media/image6.jpeg"/><Relationship Id="rId5" Type="http://schemas.openxmlformats.org/officeDocument/2006/relationships/hyperlink" Target="https://dometrain.com/author/scott-sauber/" TargetMode="External"/><Relationship Id="rId10" Type="http://schemas.openxmlformats.org/officeDocument/2006/relationships/image" Target="../media/image5.jpeg"/><Relationship Id="rId4" Type="http://schemas.openxmlformats.org/officeDocument/2006/relationships/hyperlink" Target="https://mvp.microsoft.com/en-us/PublicProfile/5005146?fullName=Scott%20%20Sauber" TargetMode="External"/><Relationship Id="rId9" Type="http://schemas.openxmlformats.org/officeDocument/2006/relationships/image" Target="../media/image4.png"/><Relationship Id="rId1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1" y="359924"/>
            <a:ext cx="12192000" cy="4303009"/>
          </a:xfrm>
        </p:spPr>
        <p:txBody>
          <a:bodyPr>
            <a:noAutofit/>
          </a:bodyPr>
          <a:lstStyle/>
          <a:p>
            <a:r>
              <a:rPr lang="en-US" sz="8000" b="1" dirty="0">
                <a:solidFill>
                  <a:schemeClr val="bg1"/>
                </a:solidFill>
                <a:latin typeface="+mn-lt"/>
                <a:ea typeface="Open Sans" panose="020B0606030504020204" pitchFamily="34" charset="0"/>
                <a:cs typeface="Open Sans" panose="020B0606030504020204" pitchFamily="34" charset="0"/>
              </a:rPr>
              <a:t>You’re Doing Agile Right,</a:t>
            </a:r>
            <a:br>
              <a:rPr lang="en-US" sz="8000" b="1" dirty="0">
                <a:solidFill>
                  <a:schemeClr val="bg1"/>
                </a:solidFill>
                <a:latin typeface="+mn-lt"/>
                <a:ea typeface="Open Sans" panose="020B0606030504020204" pitchFamily="34" charset="0"/>
                <a:cs typeface="Open Sans" panose="020B0606030504020204" pitchFamily="34" charset="0"/>
              </a:rPr>
            </a:br>
            <a:r>
              <a:rPr lang="en-US" sz="8000" b="1" dirty="0">
                <a:solidFill>
                  <a:schemeClr val="bg1"/>
                </a:solidFill>
                <a:latin typeface="+mn-lt"/>
                <a:ea typeface="Open Sans" panose="020B0606030504020204" pitchFamily="34" charset="0"/>
                <a:cs typeface="Open Sans" panose="020B0606030504020204" pitchFamily="34" charset="0"/>
              </a:rPr>
              <a:t>but agile wrong</a:t>
            </a:r>
          </a:p>
        </p:txBody>
      </p:sp>
      <p:sp>
        <p:nvSpPr>
          <p:cNvPr id="4" name="Subtitle 2">
            <a:extLst>
              <a:ext uri="{FF2B5EF4-FFF2-40B4-BE49-F238E27FC236}">
                <a16:creationId xmlns:a16="http://schemas.microsoft.com/office/drawing/2014/main" id="{938EF936-BB12-46CA-86F7-049CEBB8D29A}"/>
              </a:ext>
            </a:extLst>
          </p:cNvPr>
          <p:cNvSpPr>
            <a:spLocks noGrp="1"/>
          </p:cNvSpPr>
          <p:nvPr>
            <p:ph type="subTitle" idx="1"/>
          </p:nvPr>
        </p:nvSpPr>
        <p:spPr>
          <a:xfrm>
            <a:off x="117446" y="6295281"/>
            <a:ext cx="12192000" cy="525294"/>
          </a:xfrm>
        </p:spPr>
        <p:txBody>
          <a:bodyPr>
            <a:normAutofit/>
          </a:bodyPr>
          <a:lstStyle/>
          <a:p>
            <a:pPr algn="l"/>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5" name="Group 4">
            <a:extLst>
              <a:ext uri="{FF2B5EF4-FFF2-40B4-BE49-F238E27FC236}">
                <a16:creationId xmlns:a16="http://schemas.microsoft.com/office/drawing/2014/main" id="{48F464C5-3076-4402-9791-59D524AC8DC8}"/>
              </a:ext>
            </a:extLst>
          </p:cNvPr>
          <p:cNvGrpSpPr/>
          <p:nvPr/>
        </p:nvGrpSpPr>
        <p:grpSpPr>
          <a:xfrm>
            <a:off x="10085456" y="6295281"/>
            <a:ext cx="2106544" cy="474323"/>
            <a:chOff x="9994831" y="6185410"/>
            <a:chExt cx="2106544" cy="474323"/>
          </a:xfrm>
        </p:grpSpPr>
        <p:pic>
          <p:nvPicPr>
            <p:cNvPr id="6" name="Picture 2" descr="Image result for twitter logo">
              <a:extLst>
                <a:ext uri="{FF2B5EF4-FFF2-40B4-BE49-F238E27FC236}">
                  <a16:creationId xmlns:a16="http://schemas.microsoft.com/office/drawing/2014/main" id="{BF5CBA11-98FF-4FEC-A8EF-50E5FADF0F9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67602"/>
              <a:ext cx="328512" cy="26676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B9DABC1-AB03-4BB4-80DE-9541413780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pic>
          <p:nvPicPr>
            <p:cNvPr id="8" name="Picture 2" descr="Image result for twitter logo">
              <a:extLst>
                <a:ext uri="{FF2B5EF4-FFF2-40B4-BE49-F238E27FC236}">
                  <a16:creationId xmlns:a16="http://schemas.microsoft.com/office/drawing/2014/main" id="{9312450C-A15A-4CF9-8CFC-DDCA027CB85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90606"/>
              <a:ext cx="328512" cy="266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067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C6BC1-3E86-0CD5-B80A-D8DDFDA4D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C82A6-A542-E494-F0C5-790FC43CA104}"/>
              </a:ext>
            </a:extLst>
          </p:cNvPr>
          <p:cNvSpPr>
            <a:spLocks noGrp="1"/>
          </p:cNvSpPr>
          <p:nvPr>
            <p:ph type="title"/>
          </p:nvPr>
        </p:nvSpPr>
        <p:spPr/>
        <p:txBody>
          <a:bodyPr/>
          <a:lstStyle/>
          <a:p>
            <a:r>
              <a:rPr lang="en-US" dirty="0">
                <a:solidFill>
                  <a:schemeClr val="bg1">
                    <a:lumMod val="65000"/>
                  </a:schemeClr>
                </a:solidFill>
              </a:rPr>
              <a:t>Agile Manifesto</a:t>
            </a:r>
          </a:p>
        </p:txBody>
      </p:sp>
      <p:sp>
        <p:nvSpPr>
          <p:cNvPr id="3" name="Content Placeholder 2">
            <a:extLst>
              <a:ext uri="{FF2B5EF4-FFF2-40B4-BE49-F238E27FC236}">
                <a16:creationId xmlns:a16="http://schemas.microsoft.com/office/drawing/2014/main" id="{7013C8CD-F51D-379B-A9D8-F3CAD2875D53}"/>
              </a:ext>
            </a:extLst>
          </p:cNvPr>
          <p:cNvSpPr>
            <a:spLocks noGrp="1"/>
          </p:cNvSpPr>
          <p:nvPr>
            <p:ph idx="1"/>
          </p:nvPr>
        </p:nvSpPr>
        <p:spPr>
          <a:xfrm>
            <a:off x="838200" y="1825625"/>
            <a:ext cx="10515600" cy="4749836"/>
          </a:xfrm>
        </p:spPr>
        <p:txBody>
          <a:bodyPr>
            <a:normAutofit/>
          </a:bodyPr>
          <a:lstStyle/>
          <a:p>
            <a:r>
              <a:rPr lang="en-US" dirty="0"/>
              <a:t>2001 a group of 17 individuals met to talk in Snowbird, Utah</a:t>
            </a:r>
          </a:p>
          <a:p>
            <a:r>
              <a:rPr lang="en-US" dirty="0"/>
              <a:t>Came up with a set of principles to guide to the ultimate goal of satisfying the customer through early and continuous delivery of valuable software</a:t>
            </a:r>
          </a:p>
          <a:p>
            <a:r>
              <a:rPr lang="en-US" dirty="0">
                <a:hlinkClick r:id="rId3"/>
              </a:rPr>
              <a:t>https://agilemanifesto.org</a:t>
            </a:r>
            <a:r>
              <a:rPr lang="en-US" dirty="0"/>
              <a:t> </a:t>
            </a:r>
          </a:p>
        </p:txBody>
      </p:sp>
      <p:grpSp>
        <p:nvGrpSpPr>
          <p:cNvPr id="4" name="Group 3">
            <a:extLst>
              <a:ext uri="{FF2B5EF4-FFF2-40B4-BE49-F238E27FC236}">
                <a16:creationId xmlns:a16="http://schemas.microsoft.com/office/drawing/2014/main" id="{C722BAE2-AABD-26F6-1DE9-E44709AE715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CE189A9-7E1B-A492-8127-8A897CDFF72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F9DCFA1-E5BF-5ABF-2E70-2F60222A88A1}"/>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757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FED9EA72-7737-0DD7-9599-BC0C2F75A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A23CEE-3A62-7771-FF5E-207E162BD47F}"/>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That’s it.</a:t>
            </a:r>
          </a:p>
        </p:txBody>
      </p:sp>
    </p:spTree>
    <p:extLst>
      <p:ext uri="{BB962C8B-B14F-4D97-AF65-F5344CB8AC3E}">
        <p14:creationId xmlns:p14="http://schemas.microsoft.com/office/powerpoint/2010/main" val="140093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51195E4D-D268-D5D3-1B6F-70EB54AC5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2002D-E80E-580A-F2FB-463E6DE425F7}"/>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Or it should’ve been…</a:t>
            </a:r>
          </a:p>
        </p:txBody>
      </p:sp>
    </p:spTree>
    <p:extLst>
      <p:ext uri="{BB962C8B-B14F-4D97-AF65-F5344CB8AC3E}">
        <p14:creationId xmlns:p14="http://schemas.microsoft.com/office/powerpoint/2010/main" val="645159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4A6E7166-3F92-C4C4-E6BB-398B8CB40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26CC8-0D07-0C4F-B514-884E4854A37F}"/>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Framework Review</a:t>
            </a:r>
          </a:p>
        </p:txBody>
      </p:sp>
    </p:spTree>
    <p:extLst>
      <p:ext uri="{BB962C8B-B14F-4D97-AF65-F5344CB8AC3E}">
        <p14:creationId xmlns:p14="http://schemas.microsoft.com/office/powerpoint/2010/main" val="2589647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BA74-C085-4C95-CFA7-EEAA9CD9A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6ADA9-8E90-7FF4-5C52-98A8A28C2F58}"/>
              </a:ext>
            </a:extLst>
          </p:cNvPr>
          <p:cNvSpPr>
            <a:spLocks noGrp="1"/>
          </p:cNvSpPr>
          <p:nvPr>
            <p:ph type="title"/>
          </p:nvPr>
        </p:nvSpPr>
        <p:spPr/>
        <p:txBody>
          <a:bodyPr/>
          <a:lstStyle/>
          <a:p>
            <a:r>
              <a:rPr lang="en-US" dirty="0">
                <a:solidFill>
                  <a:schemeClr val="bg1">
                    <a:lumMod val="65000"/>
                  </a:schemeClr>
                </a:solidFill>
              </a:rPr>
              <a:t>Frameworks emerged</a:t>
            </a:r>
          </a:p>
        </p:txBody>
      </p:sp>
      <p:sp>
        <p:nvSpPr>
          <p:cNvPr id="3" name="Content Placeholder 2">
            <a:extLst>
              <a:ext uri="{FF2B5EF4-FFF2-40B4-BE49-F238E27FC236}">
                <a16:creationId xmlns:a16="http://schemas.microsoft.com/office/drawing/2014/main" id="{73F25A90-F5E7-A1BB-CB2A-496604C9BA20}"/>
              </a:ext>
            </a:extLst>
          </p:cNvPr>
          <p:cNvSpPr>
            <a:spLocks noGrp="1"/>
          </p:cNvSpPr>
          <p:nvPr>
            <p:ph idx="1"/>
          </p:nvPr>
        </p:nvSpPr>
        <p:spPr>
          <a:xfrm>
            <a:off x="838200" y="1825625"/>
            <a:ext cx="10515600" cy="4749836"/>
          </a:xfrm>
        </p:spPr>
        <p:txBody>
          <a:bodyPr>
            <a:normAutofit/>
          </a:bodyPr>
          <a:lstStyle/>
          <a:p>
            <a:r>
              <a:rPr lang="en-US" dirty="0"/>
              <a:t>Scrum</a:t>
            </a:r>
          </a:p>
          <a:p>
            <a:r>
              <a:rPr lang="en-US" dirty="0"/>
              <a:t>Kanban</a:t>
            </a:r>
          </a:p>
          <a:p>
            <a:r>
              <a:rPr lang="en-US" dirty="0" err="1"/>
              <a:t>Scrumban</a:t>
            </a:r>
            <a:endParaRPr lang="en-US" dirty="0"/>
          </a:p>
          <a:p>
            <a:r>
              <a:rPr lang="en-US" dirty="0" err="1"/>
              <a:t>SAFe</a:t>
            </a:r>
            <a:endParaRPr lang="en-US" dirty="0"/>
          </a:p>
        </p:txBody>
      </p:sp>
      <p:grpSp>
        <p:nvGrpSpPr>
          <p:cNvPr id="4" name="Group 3">
            <a:extLst>
              <a:ext uri="{FF2B5EF4-FFF2-40B4-BE49-F238E27FC236}">
                <a16:creationId xmlns:a16="http://schemas.microsoft.com/office/drawing/2014/main" id="{F802570B-F076-5471-2FAE-00741363FD1C}"/>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4A622A53-6DF9-089E-9D88-6C65AAA2C89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0E0D6F8-8034-C27F-AED8-E119847CD62F}"/>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6306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816A9-816E-8296-4A1C-018C06FE2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E1377-026A-A48B-EA52-B6591000D8E3}"/>
              </a:ext>
            </a:extLst>
          </p:cNvPr>
          <p:cNvSpPr>
            <a:spLocks noGrp="1"/>
          </p:cNvSpPr>
          <p:nvPr>
            <p:ph type="title"/>
          </p:nvPr>
        </p:nvSpPr>
        <p:spPr/>
        <p:txBody>
          <a:bodyPr/>
          <a:lstStyle/>
          <a:p>
            <a:r>
              <a:rPr lang="en-US" dirty="0">
                <a:solidFill>
                  <a:schemeClr val="bg1">
                    <a:lumMod val="65000"/>
                  </a:schemeClr>
                </a:solidFill>
              </a:rPr>
              <a:t>Scrum at a high level</a:t>
            </a:r>
          </a:p>
        </p:txBody>
      </p:sp>
      <p:sp>
        <p:nvSpPr>
          <p:cNvPr id="3" name="Content Placeholder 2">
            <a:extLst>
              <a:ext uri="{FF2B5EF4-FFF2-40B4-BE49-F238E27FC236}">
                <a16:creationId xmlns:a16="http://schemas.microsoft.com/office/drawing/2014/main" id="{4E3909E8-6960-2AF3-C1E8-C4F2CCAE785A}"/>
              </a:ext>
            </a:extLst>
          </p:cNvPr>
          <p:cNvSpPr>
            <a:spLocks noGrp="1"/>
          </p:cNvSpPr>
          <p:nvPr>
            <p:ph idx="1"/>
          </p:nvPr>
        </p:nvSpPr>
        <p:spPr>
          <a:xfrm>
            <a:off x="838200" y="1825625"/>
            <a:ext cx="10515600" cy="4749836"/>
          </a:xfrm>
        </p:spPr>
        <p:txBody>
          <a:bodyPr>
            <a:normAutofit/>
          </a:bodyPr>
          <a:lstStyle/>
          <a:p>
            <a:r>
              <a:rPr lang="en-US" dirty="0"/>
              <a:t>Most popular Agile framework in my experience</a:t>
            </a:r>
          </a:p>
          <a:p>
            <a:r>
              <a:rPr lang="en-US" dirty="0"/>
              <a:t>Sprint (1-2 week cadences)</a:t>
            </a:r>
          </a:p>
          <a:p>
            <a:r>
              <a:rPr lang="en-US" dirty="0"/>
              <a:t>Everything falls within the Sprint</a:t>
            </a:r>
          </a:p>
          <a:p>
            <a:r>
              <a:rPr lang="en-US" dirty="0"/>
              <a:t>Sprint Planning/Sprint Refinement with Story Points</a:t>
            </a:r>
          </a:p>
          <a:p>
            <a:r>
              <a:rPr lang="en-US" dirty="0"/>
              <a:t>Daily Standups</a:t>
            </a:r>
          </a:p>
          <a:p>
            <a:r>
              <a:rPr lang="en-US" dirty="0"/>
              <a:t>Sprint Review/Demos</a:t>
            </a:r>
          </a:p>
          <a:p>
            <a:r>
              <a:rPr lang="en-US" dirty="0"/>
              <a:t>Retrospective</a:t>
            </a:r>
          </a:p>
        </p:txBody>
      </p:sp>
      <p:grpSp>
        <p:nvGrpSpPr>
          <p:cNvPr id="4" name="Group 3">
            <a:extLst>
              <a:ext uri="{FF2B5EF4-FFF2-40B4-BE49-F238E27FC236}">
                <a16:creationId xmlns:a16="http://schemas.microsoft.com/office/drawing/2014/main" id="{6A337385-2791-DF68-5543-918E0957259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8392CEA-C48F-DA22-4D82-AE21B986587D}"/>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3B6F669-91DD-EAF6-302E-ADFABB2AAEF1}"/>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F30FE002-B3FA-65D1-96F7-1EAC89C6C204}"/>
              </a:ext>
            </a:extLst>
          </p:cNvPr>
          <p:cNvPicPr>
            <a:picLocks noChangeAspect="1"/>
          </p:cNvPicPr>
          <p:nvPr/>
        </p:nvPicPr>
        <p:blipFill>
          <a:blip r:embed="rId4"/>
          <a:stretch>
            <a:fillRect/>
          </a:stretch>
        </p:blipFill>
        <p:spPr>
          <a:xfrm>
            <a:off x="838200" y="1633489"/>
            <a:ext cx="8903200" cy="4651922"/>
          </a:xfrm>
          <a:prstGeom prst="rect">
            <a:avLst/>
          </a:prstGeom>
        </p:spPr>
      </p:pic>
    </p:spTree>
    <p:extLst>
      <p:ext uri="{BB962C8B-B14F-4D97-AF65-F5344CB8AC3E}">
        <p14:creationId xmlns:p14="http://schemas.microsoft.com/office/powerpoint/2010/main" val="42171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7FCEA-A6AC-DFF7-0236-CED7F7393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4F2EB-4911-3D7D-6C01-942644EEBCA2}"/>
              </a:ext>
            </a:extLst>
          </p:cNvPr>
          <p:cNvSpPr>
            <a:spLocks noGrp="1"/>
          </p:cNvSpPr>
          <p:nvPr>
            <p:ph type="title"/>
          </p:nvPr>
        </p:nvSpPr>
        <p:spPr/>
        <p:txBody>
          <a:bodyPr/>
          <a:lstStyle/>
          <a:p>
            <a:r>
              <a:rPr lang="en-US" dirty="0">
                <a:solidFill>
                  <a:schemeClr val="bg1">
                    <a:lumMod val="65000"/>
                  </a:schemeClr>
                </a:solidFill>
              </a:rPr>
              <a:t>Story Points Refresher</a:t>
            </a:r>
          </a:p>
        </p:txBody>
      </p:sp>
      <p:sp>
        <p:nvSpPr>
          <p:cNvPr id="3" name="Content Placeholder 2">
            <a:extLst>
              <a:ext uri="{FF2B5EF4-FFF2-40B4-BE49-F238E27FC236}">
                <a16:creationId xmlns:a16="http://schemas.microsoft.com/office/drawing/2014/main" id="{7BD41B89-A8FD-24EE-2CA6-705DF17CFB63}"/>
              </a:ext>
            </a:extLst>
          </p:cNvPr>
          <p:cNvSpPr>
            <a:spLocks noGrp="1"/>
          </p:cNvSpPr>
          <p:nvPr>
            <p:ph idx="1"/>
          </p:nvPr>
        </p:nvSpPr>
        <p:spPr>
          <a:xfrm>
            <a:off x="838200" y="1825625"/>
            <a:ext cx="10515600" cy="4749836"/>
          </a:xfrm>
        </p:spPr>
        <p:txBody>
          <a:bodyPr>
            <a:normAutofit/>
          </a:bodyPr>
          <a:lstStyle/>
          <a:p>
            <a:r>
              <a:rPr lang="en-US" dirty="0"/>
              <a:t>Created by Ron Jeffries</a:t>
            </a:r>
          </a:p>
          <a:p>
            <a:r>
              <a:rPr lang="en-US" dirty="0"/>
              <a:t>Unit of measure to represent effort and risk</a:t>
            </a:r>
          </a:p>
          <a:p>
            <a:r>
              <a:rPr lang="en-US" dirty="0"/>
              <a:t>Usually Fibonacci sequenced (1, 2, 3, 5, 8, 13, </a:t>
            </a:r>
            <a:r>
              <a:rPr lang="en-US" dirty="0" err="1"/>
              <a:t>etc</a:t>
            </a:r>
            <a:r>
              <a:rPr lang="en-US" dirty="0"/>
              <a:t>)</a:t>
            </a:r>
          </a:p>
          <a:p>
            <a:r>
              <a:rPr lang="en-US" dirty="0"/>
              <a:t>Usually estimated during Planning Poker done during Refinement</a:t>
            </a:r>
          </a:p>
          <a:p>
            <a:r>
              <a:rPr lang="en-US" dirty="0"/>
              <a:t>Can’t be compared across teams reliably (</a:t>
            </a:r>
            <a:r>
              <a:rPr lang="en-US" dirty="0" err="1"/>
              <a:t>plz</a:t>
            </a:r>
            <a:r>
              <a:rPr lang="en-US" dirty="0"/>
              <a:t> don’t try)</a:t>
            </a:r>
          </a:p>
          <a:p>
            <a:r>
              <a:rPr lang="en-US" dirty="0"/>
              <a:t>Ron Jeffries </a:t>
            </a:r>
            <a:r>
              <a:rPr lang="en-US" dirty="0">
                <a:hlinkClick r:id="rId3"/>
              </a:rPr>
              <a:t>in 2019</a:t>
            </a:r>
            <a:r>
              <a:rPr lang="en-US" dirty="0"/>
              <a:t>: “Well, if I did invent story points, I’m probably a little sorry now… If they’re not providing great value to your team or company, I’d advise dropping them on the grounds that they are waste. If, on the other hand, you just love them, well, carry on!” </a:t>
            </a:r>
          </a:p>
        </p:txBody>
      </p:sp>
      <p:grpSp>
        <p:nvGrpSpPr>
          <p:cNvPr id="4" name="Group 3">
            <a:extLst>
              <a:ext uri="{FF2B5EF4-FFF2-40B4-BE49-F238E27FC236}">
                <a16:creationId xmlns:a16="http://schemas.microsoft.com/office/drawing/2014/main" id="{611CA43D-AB56-5D18-B652-28B92885BC8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8FBD4009-0BF7-09EF-3949-42FFF7C9881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A9994EE-039F-2FD6-3726-AF5EFC91136F}"/>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99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E69A4-CC3F-2456-2051-6F2B4CCC7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CDC1C-6FD4-D916-FDB1-A36570692A3B}"/>
              </a:ext>
            </a:extLst>
          </p:cNvPr>
          <p:cNvSpPr>
            <a:spLocks noGrp="1"/>
          </p:cNvSpPr>
          <p:nvPr>
            <p:ph type="title"/>
          </p:nvPr>
        </p:nvSpPr>
        <p:spPr/>
        <p:txBody>
          <a:bodyPr/>
          <a:lstStyle/>
          <a:p>
            <a:r>
              <a:rPr lang="en-US" dirty="0">
                <a:solidFill>
                  <a:schemeClr val="bg1">
                    <a:lumMod val="65000"/>
                  </a:schemeClr>
                </a:solidFill>
              </a:rPr>
              <a:t>Kanban at a high level</a:t>
            </a:r>
          </a:p>
        </p:txBody>
      </p:sp>
      <p:sp>
        <p:nvSpPr>
          <p:cNvPr id="3" name="Content Placeholder 2">
            <a:extLst>
              <a:ext uri="{FF2B5EF4-FFF2-40B4-BE49-F238E27FC236}">
                <a16:creationId xmlns:a16="http://schemas.microsoft.com/office/drawing/2014/main" id="{240D8596-BC35-E934-F311-BEE72295B2A5}"/>
              </a:ext>
            </a:extLst>
          </p:cNvPr>
          <p:cNvSpPr>
            <a:spLocks noGrp="1"/>
          </p:cNvSpPr>
          <p:nvPr>
            <p:ph idx="1"/>
          </p:nvPr>
        </p:nvSpPr>
        <p:spPr>
          <a:xfrm>
            <a:off x="838200" y="1825625"/>
            <a:ext cx="10515600" cy="4749836"/>
          </a:xfrm>
        </p:spPr>
        <p:txBody>
          <a:bodyPr>
            <a:normAutofit/>
          </a:bodyPr>
          <a:lstStyle/>
          <a:p>
            <a:r>
              <a:rPr lang="en-US" dirty="0"/>
              <a:t>No Sprints</a:t>
            </a:r>
          </a:p>
          <a:p>
            <a:r>
              <a:rPr lang="en-US" dirty="0"/>
              <a:t>Visualize work</a:t>
            </a:r>
          </a:p>
          <a:p>
            <a:r>
              <a:rPr lang="en-US" dirty="0"/>
              <a:t>Organize work by priority</a:t>
            </a:r>
          </a:p>
          <a:p>
            <a:r>
              <a:rPr lang="en-US" dirty="0"/>
              <a:t>Pull the next most important thing off the backlog</a:t>
            </a:r>
          </a:p>
          <a:p>
            <a:r>
              <a:rPr lang="en-US" dirty="0"/>
              <a:t>Optimize flow and limit WIP</a:t>
            </a:r>
          </a:p>
        </p:txBody>
      </p:sp>
      <p:grpSp>
        <p:nvGrpSpPr>
          <p:cNvPr id="4" name="Group 3">
            <a:extLst>
              <a:ext uri="{FF2B5EF4-FFF2-40B4-BE49-F238E27FC236}">
                <a16:creationId xmlns:a16="http://schemas.microsoft.com/office/drawing/2014/main" id="{38D69979-0EE2-1676-B190-2F25BBFC9A2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2AC35A5D-CC53-EDDF-48EB-4EF95A98F18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4D0DFBF-9D0D-FD77-9D75-CD7999F119A8}"/>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803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ADAA1-0B7E-4C2C-81F9-83173E9C0C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23DA124-7F6E-4102-6857-A9221BFA3CF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0F1FAAD-71D8-5015-554D-6678411F650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CD0C0BA-D3A7-0943-D4BA-13D2038280F8}"/>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E166E0B8-56E9-1EC3-D69B-73F824AEA41E}"/>
              </a:ext>
            </a:extLst>
          </p:cNvPr>
          <p:cNvPicPr>
            <a:picLocks noChangeAspect="1"/>
          </p:cNvPicPr>
          <p:nvPr/>
        </p:nvPicPr>
        <p:blipFill>
          <a:blip r:embed="rId4"/>
          <a:stretch>
            <a:fillRect/>
          </a:stretch>
        </p:blipFill>
        <p:spPr>
          <a:xfrm>
            <a:off x="690523" y="198267"/>
            <a:ext cx="10810954" cy="2419368"/>
          </a:xfrm>
          <a:prstGeom prst="rect">
            <a:avLst/>
          </a:prstGeom>
        </p:spPr>
      </p:pic>
      <p:pic>
        <p:nvPicPr>
          <p:cNvPr id="15" name="Picture 14">
            <a:extLst>
              <a:ext uri="{FF2B5EF4-FFF2-40B4-BE49-F238E27FC236}">
                <a16:creationId xmlns:a16="http://schemas.microsoft.com/office/drawing/2014/main" id="{0896658C-5C53-402A-BA26-BDC0F969C768}"/>
              </a:ext>
            </a:extLst>
          </p:cNvPr>
          <p:cNvPicPr>
            <a:picLocks noChangeAspect="1"/>
          </p:cNvPicPr>
          <p:nvPr/>
        </p:nvPicPr>
        <p:blipFill>
          <a:blip r:embed="rId5"/>
          <a:stretch>
            <a:fillRect/>
          </a:stretch>
        </p:blipFill>
        <p:spPr>
          <a:xfrm>
            <a:off x="1522239" y="2390456"/>
            <a:ext cx="4359818" cy="2342051"/>
          </a:xfrm>
          <a:prstGeom prst="rect">
            <a:avLst/>
          </a:prstGeom>
        </p:spPr>
      </p:pic>
      <p:pic>
        <p:nvPicPr>
          <p:cNvPr id="17" name="Picture 16">
            <a:extLst>
              <a:ext uri="{FF2B5EF4-FFF2-40B4-BE49-F238E27FC236}">
                <a16:creationId xmlns:a16="http://schemas.microsoft.com/office/drawing/2014/main" id="{FF852D6E-A62B-B09C-B0B1-93346BA3FD54}"/>
              </a:ext>
            </a:extLst>
          </p:cNvPr>
          <p:cNvPicPr>
            <a:picLocks noChangeAspect="1"/>
          </p:cNvPicPr>
          <p:nvPr/>
        </p:nvPicPr>
        <p:blipFill>
          <a:blip r:embed="rId6"/>
          <a:stretch>
            <a:fillRect/>
          </a:stretch>
        </p:blipFill>
        <p:spPr>
          <a:xfrm>
            <a:off x="5882056" y="2390456"/>
            <a:ext cx="4307667" cy="2278393"/>
          </a:xfrm>
          <a:prstGeom prst="rect">
            <a:avLst/>
          </a:prstGeom>
        </p:spPr>
      </p:pic>
      <p:pic>
        <p:nvPicPr>
          <p:cNvPr id="19" name="Picture 18">
            <a:extLst>
              <a:ext uri="{FF2B5EF4-FFF2-40B4-BE49-F238E27FC236}">
                <a16:creationId xmlns:a16="http://schemas.microsoft.com/office/drawing/2014/main" id="{99373939-521E-7DE5-9B00-1441B037F540}"/>
              </a:ext>
            </a:extLst>
          </p:cNvPr>
          <p:cNvPicPr>
            <a:picLocks noChangeAspect="1"/>
          </p:cNvPicPr>
          <p:nvPr/>
        </p:nvPicPr>
        <p:blipFill>
          <a:blip r:embed="rId7"/>
          <a:srcRect b="11454"/>
          <a:stretch>
            <a:fillRect/>
          </a:stretch>
        </p:blipFill>
        <p:spPr>
          <a:xfrm>
            <a:off x="3492228" y="4571450"/>
            <a:ext cx="4464997" cy="2199001"/>
          </a:xfrm>
          <a:prstGeom prst="rect">
            <a:avLst/>
          </a:prstGeom>
        </p:spPr>
      </p:pic>
    </p:spTree>
    <p:extLst>
      <p:ext uri="{BB962C8B-B14F-4D97-AF65-F5344CB8AC3E}">
        <p14:creationId xmlns:p14="http://schemas.microsoft.com/office/powerpoint/2010/main" val="416149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0D975-24FD-84D5-B6B5-AAEAA025D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365A4-A176-3503-6760-4F6BCC9A8D0A}"/>
              </a:ext>
            </a:extLst>
          </p:cNvPr>
          <p:cNvSpPr>
            <a:spLocks noGrp="1"/>
          </p:cNvSpPr>
          <p:nvPr>
            <p:ph type="title"/>
          </p:nvPr>
        </p:nvSpPr>
        <p:spPr/>
        <p:txBody>
          <a:bodyPr/>
          <a:lstStyle/>
          <a:p>
            <a:r>
              <a:rPr lang="en-US" dirty="0" err="1">
                <a:solidFill>
                  <a:schemeClr val="bg1">
                    <a:lumMod val="65000"/>
                  </a:schemeClr>
                </a:solidFill>
              </a:rPr>
              <a:t>Scrumban</a:t>
            </a:r>
            <a:r>
              <a:rPr lang="en-US" dirty="0">
                <a:solidFill>
                  <a:schemeClr val="bg1">
                    <a:lumMod val="65000"/>
                  </a:schemeClr>
                </a:solidFill>
              </a:rPr>
              <a:t> at a high level</a:t>
            </a:r>
          </a:p>
        </p:txBody>
      </p:sp>
      <p:sp>
        <p:nvSpPr>
          <p:cNvPr id="3" name="Content Placeholder 2">
            <a:extLst>
              <a:ext uri="{FF2B5EF4-FFF2-40B4-BE49-F238E27FC236}">
                <a16:creationId xmlns:a16="http://schemas.microsoft.com/office/drawing/2014/main" id="{23C6C742-136B-FCF8-A05A-0C9F846DDEE8}"/>
              </a:ext>
            </a:extLst>
          </p:cNvPr>
          <p:cNvSpPr>
            <a:spLocks noGrp="1"/>
          </p:cNvSpPr>
          <p:nvPr>
            <p:ph idx="1"/>
          </p:nvPr>
        </p:nvSpPr>
        <p:spPr>
          <a:xfrm>
            <a:off x="838200" y="1825625"/>
            <a:ext cx="10515600" cy="4749836"/>
          </a:xfrm>
        </p:spPr>
        <p:txBody>
          <a:bodyPr>
            <a:normAutofit/>
          </a:bodyPr>
          <a:lstStyle/>
          <a:p>
            <a:r>
              <a:rPr lang="en-US" dirty="0"/>
              <a:t>Use Scrum for planning/alignment, Kanban for execution/flow</a:t>
            </a:r>
          </a:p>
          <a:p>
            <a:r>
              <a:rPr lang="en-US" dirty="0"/>
              <a:t>Planning/Refinement</a:t>
            </a:r>
          </a:p>
          <a:p>
            <a:r>
              <a:rPr lang="en-US" dirty="0"/>
              <a:t>Daily Standups</a:t>
            </a:r>
          </a:p>
          <a:p>
            <a:r>
              <a:rPr lang="en-US" dirty="0"/>
              <a:t>Sprint Review/Demos</a:t>
            </a:r>
          </a:p>
          <a:p>
            <a:r>
              <a:rPr lang="en-US" dirty="0"/>
              <a:t>Retrospective</a:t>
            </a:r>
          </a:p>
          <a:p>
            <a:r>
              <a:rPr lang="en-US" dirty="0"/>
              <a:t>Sprint goes away</a:t>
            </a:r>
          </a:p>
        </p:txBody>
      </p:sp>
      <p:grpSp>
        <p:nvGrpSpPr>
          <p:cNvPr id="4" name="Group 3">
            <a:extLst>
              <a:ext uri="{FF2B5EF4-FFF2-40B4-BE49-F238E27FC236}">
                <a16:creationId xmlns:a16="http://schemas.microsoft.com/office/drawing/2014/main" id="{CC40F656-A2F8-1533-D903-24CA93BF6D2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EF231D7-EE0A-C47A-6E66-5C8420EC356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0227E9A-1A0E-4C9C-16BC-E74F189785A3}"/>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417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ea typeface="Open Sans" panose="020B0606030504020204" pitchFamily="34" charset="0"/>
                <a:cs typeface="Open Sans" panose="020B0606030504020204" pitchFamily="34" charset="0"/>
              </a:rPr>
              <a:t>Audience</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ea typeface="Open Sans" panose="020B0606030504020204" pitchFamily="34" charset="0"/>
                <a:cs typeface="Open Sans" panose="020B0606030504020204" pitchFamily="34" charset="0"/>
              </a:rPr>
              <a:t>Looking to get more out of your Agile processes</a:t>
            </a:r>
          </a:p>
          <a:p>
            <a:r>
              <a:rPr lang="en-US" dirty="0">
                <a:ea typeface="Open Sans" panose="020B0606030504020204" pitchFamily="34" charset="0"/>
                <a:cs typeface="Open Sans" panose="020B0606030504020204" pitchFamily="34" charset="0"/>
              </a:rPr>
              <a:t>People feeling like they’re doing the Agile things without the agile outcomes</a:t>
            </a:r>
          </a:p>
        </p:txBody>
      </p:sp>
      <p:grpSp>
        <p:nvGrpSpPr>
          <p:cNvPr id="4" name="Group 3">
            <a:extLst>
              <a:ext uri="{FF2B5EF4-FFF2-40B4-BE49-F238E27FC236}">
                <a16:creationId xmlns:a16="http://schemas.microsoft.com/office/drawing/2014/main" id="{37E530A9-A079-9015-8E7F-D7E9526B55AF}"/>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277CDDD-BFE1-7D75-B431-61E190B8E12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4D9DCB6-52BD-64A7-D767-D4190FF8562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02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C95AD-87A6-F0B3-459B-078937131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0DDE1-FDE8-1CFE-2605-50877F8A3149}"/>
              </a:ext>
            </a:extLst>
          </p:cNvPr>
          <p:cNvSpPr>
            <a:spLocks noGrp="1"/>
          </p:cNvSpPr>
          <p:nvPr>
            <p:ph type="title"/>
          </p:nvPr>
        </p:nvSpPr>
        <p:spPr/>
        <p:txBody>
          <a:bodyPr/>
          <a:lstStyle/>
          <a:p>
            <a:r>
              <a:rPr lang="en-US" dirty="0">
                <a:solidFill>
                  <a:schemeClr val="bg1">
                    <a:lumMod val="65000"/>
                  </a:schemeClr>
                </a:solidFill>
              </a:rPr>
              <a:t>Frameworks</a:t>
            </a:r>
          </a:p>
        </p:txBody>
      </p:sp>
      <p:sp>
        <p:nvSpPr>
          <p:cNvPr id="3" name="Content Placeholder 2">
            <a:extLst>
              <a:ext uri="{FF2B5EF4-FFF2-40B4-BE49-F238E27FC236}">
                <a16:creationId xmlns:a16="http://schemas.microsoft.com/office/drawing/2014/main" id="{79C41E72-54A7-C803-1BEE-6CBD5BE45404}"/>
              </a:ext>
            </a:extLst>
          </p:cNvPr>
          <p:cNvSpPr>
            <a:spLocks noGrp="1"/>
          </p:cNvSpPr>
          <p:nvPr>
            <p:ph idx="1"/>
          </p:nvPr>
        </p:nvSpPr>
        <p:spPr>
          <a:xfrm>
            <a:off x="838200" y="1825625"/>
            <a:ext cx="10515600" cy="4749836"/>
          </a:xfrm>
        </p:spPr>
        <p:txBody>
          <a:bodyPr>
            <a:normAutofit/>
          </a:bodyPr>
          <a:lstStyle/>
          <a:p>
            <a:r>
              <a:rPr lang="en-US" dirty="0"/>
              <a:t>Meant to encourage agility</a:t>
            </a:r>
          </a:p>
          <a:p>
            <a:r>
              <a:rPr lang="en-US" dirty="0"/>
              <a:t>Go through the motions of the same old process</a:t>
            </a:r>
          </a:p>
          <a:p>
            <a:r>
              <a:rPr lang="en-US" dirty="0"/>
              <a:t>Forget to think about why</a:t>
            </a:r>
          </a:p>
          <a:p>
            <a:r>
              <a:rPr lang="en-US" dirty="0"/>
              <a:t>Frameworks are useful as a starting point if you don’t know what else to do</a:t>
            </a:r>
          </a:p>
        </p:txBody>
      </p:sp>
      <p:grpSp>
        <p:nvGrpSpPr>
          <p:cNvPr id="4" name="Group 3">
            <a:extLst>
              <a:ext uri="{FF2B5EF4-FFF2-40B4-BE49-F238E27FC236}">
                <a16:creationId xmlns:a16="http://schemas.microsoft.com/office/drawing/2014/main" id="{EE1F52CC-D61F-B9EB-C600-FD47E6FC03C7}"/>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648D5C10-6B17-8835-6CF3-D67AAC8EDD9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8F1C23E1-8912-A036-E12B-6CFA20B09650}"/>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405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B4C8C-669F-E646-EE82-FEC3D4A6D53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6395FCB-E64F-BA56-FAE6-B0A7D8A0DA08}"/>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8E63C9F-F58F-54EF-4041-54B590CD92F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7362C01-22C7-0D44-0EC3-6D78DFD67BE2}"/>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72" name="Picture 4" descr="The Dreyfus Model">
            <a:extLst>
              <a:ext uri="{FF2B5EF4-FFF2-40B4-BE49-F238E27FC236}">
                <a16:creationId xmlns:a16="http://schemas.microsoft.com/office/drawing/2014/main" id="{F1F5B44C-D900-42C2-DF47-738CEB573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110" y="1292360"/>
            <a:ext cx="7659779" cy="481174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A0FB502-DBCA-440C-2DA0-2F7B40D2911B}"/>
              </a:ext>
            </a:extLst>
          </p:cNvPr>
          <p:cNvSpPr>
            <a:spLocks noGrp="1"/>
          </p:cNvSpPr>
          <p:nvPr>
            <p:ph type="title"/>
          </p:nvPr>
        </p:nvSpPr>
        <p:spPr>
          <a:xfrm>
            <a:off x="838200" y="365125"/>
            <a:ext cx="10515600" cy="1325563"/>
          </a:xfrm>
        </p:spPr>
        <p:txBody>
          <a:bodyPr/>
          <a:lstStyle/>
          <a:p>
            <a:r>
              <a:rPr lang="en-US" dirty="0">
                <a:solidFill>
                  <a:schemeClr val="bg1">
                    <a:lumMod val="65000"/>
                  </a:schemeClr>
                </a:solidFill>
              </a:rPr>
              <a:t>Dreyfus Model</a:t>
            </a:r>
          </a:p>
        </p:txBody>
      </p:sp>
    </p:spTree>
    <p:extLst>
      <p:ext uri="{BB962C8B-B14F-4D97-AF65-F5344CB8AC3E}">
        <p14:creationId xmlns:p14="http://schemas.microsoft.com/office/powerpoint/2010/main" val="1035493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AE6057B6-E64F-8B5A-5A71-7F679B5E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97576-2FDE-A413-BC64-AD8AA973B9AE}"/>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That’s Agile, </a:t>
            </a:r>
            <a:br>
              <a:rPr lang="en-US" sz="9600" b="1" dirty="0">
                <a:solidFill>
                  <a:schemeClr val="bg1"/>
                </a:solidFill>
                <a:latin typeface="+mn-lt"/>
                <a:ea typeface="Open Sans" panose="020B0606030504020204" pitchFamily="34" charset="0"/>
                <a:cs typeface="Open Sans" panose="020B0606030504020204" pitchFamily="34" charset="0"/>
              </a:rPr>
            </a:br>
            <a:r>
              <a:rPr lang="en-US" sz="9600" b="1" dirty="0">
                <a:solidFill>
                  <a:schemeClr val="bg1"/>
                </a:solidFill>
                <a:latin typeface="+mn-lt"/>
                <a:ea typeface="Open Sans" panose="020B0606030504020204" pitchFamily="34" charset="0"/>
                <a:cs typeface="Open Sans" panose="020B0606030504020204" pitchFamily="34" charset="0"/>
              </a:rPr>
              <a:t>what about agile?</a:t>
            </a:r>
          </a:p>
        </p:txBody>
      </p:sp>
    </p:spTree>
    <p:extLst>
      <p:ext uri="{BB962C8B-B14F-4D97-AF65-F5344CB8AC3E}">
        <p14:creationId xmlns:p14="http://schemas.microsoft.com/office/powerpoint/2010/main" val="2774417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F1486-725B-2316-5DCC-71D683B50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BC67BD-B1FA-E91D-2686-D96DE33D2287}"/>
              </a:ext>
            </a:extLst>
          </p:cNvPr>
          <p:cNvSpPr>
            <a:spLocks noGrp="1"/>
          </p:cNvSpPr>
          <p:nvPr>
            <p:ph type="title"/>
          </p:nvPr>
        </p:nvSpPr>
        <p:spPr/>
        <p:txBody>
          <a:bodyPr/>
          <a:lstStyle/>
          <a:p>
            <a:r>
              <a:rPr lang="en-US" dirty="0">
                <a:solidFill>
                  <a:schemeClr val="bg1">
                    <a:lumMod val="65000"/>
                  </a:schemeClr>
                </a:solidFill>
              </a:rPr>
              <a:t>What is agile?</a:t>
            </a:r>
          </a:p>
        </p:txBody>
      </p:sp>
      <p:sp>
        <p:nvSpPr>
          <p:cNvPr id="3" name="Content Placeholder 2">
            <a:extLst>
              <a:ext uri="{FF2B5EF4-FFF2-40B4-BE49-F238E27FC236}">
                <a16:creationId xmlns:a16="http://schemas.microsoft.com/office/drawing/2014/main" id="{654E0E89-F635-D22F-E0F8-D18BDFD186F7}"/>
              </a:ext>
            </a:extLst>
          </p:cNvPr>
          <p:cNvSpPr>
            <a:spLocks noGrp="1"/>
          </p:cNvSpPr>
          <p:nvPr>
            <p:ph idx="1"/>
          </p:nvPr>
        </p:nvSpPr>
        <p:spPr>
          <a:xfrm>
            <a:off x="838200" y="1825625"/>
            <a:ext cx="10515600" cy="4749836"/>
          </a:xfrm>
        </p:spPr>
        <p:txBody>
          <a:bodyPr>
            <a:normAutofit/>
          </a:bodyPr>
          <a:lstStyle/>
          <a:p>
            <a:r>
              <a:rPr lang="en-US" dirty="0"/>
              <a:t>The ability to respond to change quickly and safely</a:t>
            </a:r>
          </a:p>
          <a:p>
            <a:r>
              <a:rPr lang="en-US" dirty="0"/>
              <a:t>A set of principles to guide to the ultimate goal of satisfying the customer through early and continuous delivery of valuable software</a:t>
            </a:r>
            <a:endParaRPr lang="en-US" dirty="0">
              <a:hlinkClick r:id="rId3"/>
            </a:endParaRPr>
          </a:p>
          <a:p>
            <a:r>
              <a:rPr lang="en-US" dirty="0">
                <a:hlinkClick r:id="rId3"/>
              </a:rPr>
              <a:t>https://agilemanifesto.org</a:t>
            </a:r>
            <a:r>
              <a:rPr lang="en-US" dirty="0"/>
              <a:t> </a:t>
            </a:r>
          </a:p>
        </p:txBody>
      </p:sp>
      <p:grpSp>
        <p:nvGrpSpPr>
          <p:cNvPr id="4" name="Group 3">
            <a:extLst>
              <a:ext uri="{FF2B5EF4-FFF2-40B4-BE49-F238E27FC236}">
                <a16:creationId xmlns:a16="http://schemas.microsoft.com/office/drawing/2014/main" id="{A4806F48-8B2D-36C0-A0C0-74ACA1EF993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6ECE9D72-9ED2-DAA9-FC91-AD1EC65E2D3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F655A45-608B-600B-956D-A7FEA821084E}"/>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74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CD6D3-B5CB-9119-384E-F5B6C0899C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B983D-F5D6-401A-1599-DE699167B337}"/>
              </a:ext>
            </a:extLst>
          </p:cNvPr>
          <p:cNvSpPr>
            <a:spLocks noGrp="1"/>
          </p:cNvSpPr>
          <p:nvPr>
            <p:ph type="title"/>
          </p:nvPr>
        </p:nvSpPr>
        <p:spPr/>
        <p:txBody>
          <a:bodyPr/>
          <a:lstStyle/>
          <a:p>
            <a:r>
              <a:rPr lang="en-US" dirty="0">
                <a:solidFill>
                  <a:schemeClr val="bg1">
                    <a:lumMod val="65000"/>
                  </a:schemeClr>
                </a:solidFill>
              </a:rPr>
              <a:t>Story time</a:t>
            </a:r>
          </a:p>
        </p:txBody>
      </p:sp>
      <p:grpSp>
        <p:nvGrpSpPr>
          <p:cNvPr id="4" name="Group 3">
            <a:extLst>
              <a:ext uri="{FF2B5EF4-FFF2-40B4-BE49-F238E27FC236}">
                <a16:creationId xmlns:a16="http://schemas.microsoft.com/office/drawing/2014/main" id="{5EDC57A6-79BE-A159-ED65-4C5F86D6524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2DE7AFC-A53B-AA7E-0E7B-BBA823FE41E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20A57639-58A5-C5C9-C991-2525B1FC1776}"/>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9C7F08F0-BB6D-EB99-D012-7A1CD18B6058}"/>
              </a:ext>
            </a:extLst>
          </p:cNvPr>
          <p:cNvPicPr>
            <a:picLocks noChangeAspect="1"/>
          </p:cNvPicPr>
          <p:nvPr/>
        </p:nvPicPr>
        <p:blipFill>
          <a:blip r:embed="rId4"/>
          <a:stretch>
            <a:fillRect/>
          </a:stretch>
        </p:blipFill>
        <p:spPr>
          <a:xfrm>
            <a:off x="2221959" y="1595045"/>
            <a:ext cx="7179014" cy="4786009"/>
          </a:xfrm>
          <a:prstGeom prst="rect">
            <a:avLst/>
          </a:prstGeom>
        </p:spPr>
      </p:pic>
    </p:spTree>
    <p:extLst>
      <p:ext uri="{BB962C8B-B14F-4D97-AF65-F5344CB8AC3E}">
        <p14:creationId xmlns:p14="http://schemas.microsoft.com/office/powerpoint/2010/main" val="368015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3E75CBD5-82E2-DB48-9442-1C03252815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F191C8-BF7F-73B8-6E0D-963F6535BC65}"/>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What Agile traps do organizations fall into?</a:t>
            </a:r>
          </a:p>
        </p:txBody>
      </p:sp>
    </p:spTree>
    <p:extLst>
      <p:ext uri="{BB962C8B-B14F-4D97-AF65-F5344CB8AC3E}">
        <p14:creationId xmlns:p14="http://schemas.microsoft.com/office/powerpoint/2010/main" val="4031441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6ACEF13C-4905-468F-BCB9-A724DD252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47848-2C06-DACE-23C6-85172AFD4640}"/>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Problem with Sprints</a:t>
            </a:r>
          </a:p>
        </p:txBody>
      </p:sp>
    </p:spTree>
    <p:extLst>
      <p:ext uri="{BB962C8B-B14F-4D97-AF65-F5344CB8AC3E}">
        <p14:creationId xmlns:p14="http://schemas.microsoft.com/office/powerpoint/2010/main" val="2673390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E38E0-2287-4135-B7B0-8DE1EB4A7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B8048-4987-7669-4962-94FD829A275B}"/>
              </a:ext>
            </a:extLst>
          </p:cNvPr>
          <p:cNvSpPr>
            <a:spLocks noGrp="1"/>
          </p:cNvSpPr>
          <p:nvPr>
            <p:ph type="title"/>
          </p:nvPr>
        </p:nvSpPr>
        <p:spPr/>
        <p:txBody>
          <a:bodyPr/>
          <a:lstStyle/>
          <a:p>
            <a:r>
              <a:rPr lang="en-US" dirty="0">
                <a:solidFill>
                  <a:schemeClr val="bg1">
                    <a:lumMod val="65000"/>
                  </a:schemeClr>
                </a:solidFill>
              </a:rPr>
              <a:t>Problems with Sprints</a:t>
            </a:r>
          </a:p>
        </p:txBody>
      </p:sp>
      <p:sp>
        <p:nvSpPr>
          <p:cNvPr id="3" name="Content Placeholder 2">
            <a:extLst>
              <a:ext uri="{FF2B5EF4-FFF2-40B4-BE49-F238E27FC236}">
                <a16:creationId xmlns:a16="http://schemas.microsoft.com/office/drawing/2014/main" id="{1D6C0FB6-19D7-2DA4-9318-47C6FFA8C364}"/>
              </a:ext>
            </a:extLst>
          </p:cNvPr>
          <p:cNvSpPr>
            <a:spLocks noGrp="1"/>
          </p:cNvSpPr>
          <p:nvPr>
            <p:ph idx="1"/>
          </p:nvPr>
        </p:nvSpPr>
        <p:spPr>
          <a:xfrm>
            <a:off x="838200" y="1825625"/>
            <a:ext cx="10515600" cy="4749836"/>
          </a:xfrm>
        </p:spPr>
        <p:txBody>
          <a:bodyPr>
            <a:normAutofit/>
          </a:bodyPr>
          <a:lstStyle/>
          <a:p>
            <a:r>
              <a:rPr lang="en-US" dirty="0"/>
              <a:t>Sprints are a good first step if you’re doing waterfall</a:t>
            </a:r>
          </a:p>
          <a:p>
            <a:r>
              <a:rPr lang="en-US" dirty="0"/>
              <a:t>The best teams graduate out of sprints, in my experience</a:t>
            </a:r>
          </a:p>
        </p:txBody>
      </p:sp>
      <p:grpSp>
        <p:nvGrpSpPr>
          <p:cNvPr id="4" name="Group 3">
            <a:extLst>
              <a:ext uri="{FF2B5EF4-FFF2-40B4-BE49-F238E27FC236}">
                <a16:creationId xmlns:a16="http://schemas.microsoft.com/office/drawing/2014/main" id="{1DD8679B-B194-2DE6-4C42-FCDB0F4B063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CC5D632-EC7A-C60D-5298-75387E0EDBA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833C62D0-1A49-4FA0-AB74-B0190AD569DC}"/>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667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D094-F36B-F288-0B67-C0D5CE91F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354720-6B64-15AB-2D6D-38E97C8E2D3B}"/>
              </a:ext>
            </a:extLst>
          </p:cNvPr>
          <p:cNvSpPr>
            <a:spLocks noGrp="1"/>
          </p:cNvSpPr>
          <p:nvPr>
            <p:ph type="title"/>
          </p:nvPr>
        </p:nvSpPr>
        <p:spPr/>
        <p:txBody>
          <a:bodyPr/>
          <a:lstStyle/>
          <a:p>
            <a:r>
              <a:rPr lang="en-US" dirty="0">
                <a:solidFill>
                  <a:schemeClr val="bg1">
                    <a:lumMod val="65000"/>
                  </a:schemeClr>
                </a:solidFill>
              </a:rPr>
              <a:t>Problems with Sprints</a:t>
            </a:r>
          </a:p>
        </p:txBody>
      </p:sp>
      <p:sp>
        <p:nvSpPr>
          <p:cNvPr id="3" name="Content Placeholder 2">
            <a:extLst>
              <a:ext uri="{FF2B5EF4-FFF2-40B4-BE49-F238E27FC236}">
                <a16:creationId xmlns:a16="http://schemas.microsoft.com/office/drawing/2014/main" id="{A513EB54-AE24-E79C-80CF-F7A0E8C8E3BA}"/>
              </a:ext>
            </a:extLst>
          </p:cNvPr>
          <p:cNvSpPr>
            <a:spLocks noGrp="1"/>
          </p:cNvSpPr>
          <p:nvPr>
            <p:ph idx="1"/>
          </p:nvPr>
        </p:nvSpPr>
        <p:spPr>
          <a:xfrm>
            <a:off x="838200" y="1825625"/>
            <a:ext cx="10515600" cy="4749836"/>
          </a:xfrm>
        </p:spPr>
        <p:txBody>
          <a:bodyPr>
            <a:normAutofit/>
          </a:bodyPr>
          <a:lstStyle/>
          <a:p>
            <a:r>
              <a:rPr lang="en-US" dirty="0"/>
              <a:t>Commit to work 1-2 weeks ahead of time</a:t>
            </a:r>
          </a:p>
          <a:p>
            <a:r>
              <a:rPr lang="en-US" dirty="0"/>
              <a:t>Inevitably, new work comes up messing up your plans</a:t>
            </a:r>
          </a:p>
          <a:p>
            <a:r>
              <a:rPr lang="en-US" dirty="0"/>
              <a:t>Not completing committed work drags the team down</a:t>
            </a:r>
          </a:p>
          <a:p>
            <a:r>
              <a:rPr lang="en-US" dirty="0"/>
              <a:t>18 points in refinement but 20 points of capacity… what happens?</a:t>
            </a:r>
          </a:p>
          <a:p>
            <a:r>
              <a:rPr lang="en-US" dirty="0"/>
              <a:t>Working on a 5 point story and it rolls into next sprint… what happens?</a:t>
            </a:r>
          </a:p>
          <a:p>
            <a:r>
              <a:rPr lang="en-US" dirty="0"/>
              <a:t>“I can’t address that issue right now, I need to merge this PR because the sprint ends soon. I’ll get to it later.”</a:t>
            </a:r>
          </a:p>
          <a:p>
            <a:r>
              <a:rPr lang="en-US" dirty="0"/>
              <a:t>“We’re done 1 day early with the sprint… I don’t want to pull in anything new”</a:t>
            </a:r>
          </a:p>
        </p:txBody>
      </p:sp>
      <p:grpSp>
        <p:nvGrpSpPr>
          <p:cNvPr id="4" name="Group 3">
            <a:extLst>
              <a:ext uri="{FF2B5EF4-FFF2-40B4-BE49-F238E27FC236}">
                <a16:creationId xmlns:a16="http://schemas.microsoft.com/office/drawing/2014/main" id="{027B5ED1-A922-F981-CF35-C4EBBC7F591F}"/>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806EFF2-BACD-84F5-8A7A-E5C4B1C349C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D7FE130-B7AF-EFD3-A790-52E9FD52EA6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601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7BFE8-9B8D-EBC7-C204-81AABDFBC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10EA7-DC1E-0DDF-19F6-3F3E9AE35EE0}"/>
              </a:ext>
            </a:extLst>
          </p:cNvPr>
          <p:cNvSpPr>
            <a:spLocks noGrp="1"/>
          </p:cNvSpPr>
          <p:nvPr>
            <p:ph type="title"/>
          </p:nvPr>
        </p:nvSpPr>
        <p:spPr/>
        <p:txBody>
          <a:bodyPr/>
          <a:lstStyle/>
          <a:p>
            <a:r>
              <a:rPr lang="en-US" dirty="0">
                <a:solidFill>
                  <a:schemeClr val="bg1">
                    <a:lumMod val="65000"/>
                  </a:schemeClr>
                </a:solidFill>
              </a:rPr>
              <a:t>Stop doing Sprints</a:t>
            </a:r>
          </a:p>
        </p:txBody>
      </p:sp>
      <p:sp>
        <p:nvSpPr>
          <p:cNvPr id="3" name="Content Placeholder 2">
            <a:extLst>
              <a:ext uri="{FF2B5EF4-FFF2-40B4-BE49-F238E27FC236}">
                <a16:creationId xmlns:a16="http://schemas.microsoft.com/office/drawing/2014/main" id="{9DB57666-EDE7-D0CE-116B-27293ED27771}"/>
              </a:ext>
            </a:extLst>
          </p:cNvPr>
          <p:cNvSpPr>
            <a:spLocks noGrp="1"/>
          </p:cNvSpPr>
          <p:nvPr>
            <p:ph idx="1"/>
          </p:nvPr>
        </p:nvSpPr>
        <p:spPr>
          <a:xfrm>
            <a:off x="838200" y="1825625"/>
            <a:ext cx="10515600" cy="4749836"/>
          </a:xfrm>
        </p:spPr>
        <p:txBody>
          <a:bodyPr>
            <a:normAutofit/>
          </a:bodyPr>
          <a:lstStyle/>
          <a:p>
            <a:r>
              <a:rPr lang="en-US" dirty="0"/>
              <a:t>Sprints are an arbitrary and make you do “weird” things</a:t>
            </a:r>
          </a:p>
          <a:p>
            <a:r>
              <a:rPr lang="en-US" dirty="0"/>
              <a:t>Instead, organize work in priority order</a:t>
            </a:r>
          </a:p>
          <a:p>
            <a:r>
              <a:rPr lang="en-US" dirty="0"/>
              <a:t>Do Refinement, Retros, </a:t>
            </a:r>
            <a:r>
              <a:rPr lang="en-US" dirty="0" err="1"/>
              <a:t>etc</a:t>
            </a:r>
            <a:r>
              <a:rPr lang="en-US" dirty="0"/>
              <a:t> every 1-2 weeks</a:t>
            </a:r>
          </a:p>
          <a:p>
            <a:r>
              <a:rPr lang="en-US" dirty="0"/>
              <a:t>Lots of conversations “vanish”</a:t>
            </a:r>
          </a:p>
        </p:txBody>
      </p:sp>
      <p:grpSp>
        <p:nvGrpSpPr>
          <p:cNvPr id="4" name="Group 3">
            <a:extLst>
              <a:ext uri="{FF2B5EF4-FFF2-40B4-BE49-F238E27FC236}">
                <a16:creationId xmlns:a16="http://schemas.microsoft.com/office/drawing/2014/main" id="{4CC54B03-0289-F372-6A9A-65E32CBCE02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12F513B-B27F-58EE-20AE-F81BE5BF066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F21A2C2-4065-79CC-8A6B-0662A5E8FB83}"/>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378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E73CC-C2E5-AA8B-1F40-3BB0E1F90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DA076-E9D5-72B4-6088-D762A40E1B90}"/>
              </a:ext>
            </a:extLst>
          </p:cNvPr>
          <p:cNvSpPr>
            <a:spLocks noGrp="1"/>
          </p:cNvSpPr>
          <p:nvPr>
            <p:ph type="title"/>
          </p:nvPr>
        </p:nvSpPr>
        <p:spPr/>
        <p:txBody>
          <a:bodyPr/>
          <a:lstStyle/>
          <a:p>
            <a:r>
              <a:rPr lang="en-US" dirty="0">
                <a:solidFill>
                  <a:schemeClr val="bg1">
                    <a:lumMod val="65000"/>
                  </a:schemeClr>
                </a:solidFill>
              </a:rPr>
              <a:t>Poll</a:t>
            </a:r>
          </a:p>
        </p:txBody>
      </p:sp>
      <p:sp>
        <p:nvSpPr>
          <p:cNvPr id="3" name="Content Placeholder 2">
            <a:extLst>
              <a:ext uri="{FF2B5EF4-FFF2-40B4-BE49-F238E27FC236}">
                <a16:creationId xmlns:a16="http://schemas.microsoft.com/office/drawing/2014/main" id="{80E85BBB-D37B-3BF8-5AA1-E89AF1DDD6E9}"/>
              </a:ext>
            </a:extLst>
          </p:cNvPr>
          <p:cNvSpPr>
            <a:spLocks noGrp="1"/>
          </p:cNvSpPr>
          <p:nvPr>
            <p:ph idx="1"/>
          </p:nvPr>
        </p:nvSpPr>
        <p:spPr>
          <a:xfrm>
            <a:off x="838200" y="1825625"/>
            <a:ext cx="10134600" cy="4351338"/>
          </a:xfrm>
        </p:spPr>
        <p:txBody>
          <a:bodyPr/>
          <a:lstStyle/>
          <a:p>
            <a:r>
              <a:rPr lang="en-US" dirty="0"/>
              <a:t>How many people doing Scrum?</a:t>
            </a:r>
          </a:p>
          <a:p>
            <a:r>
              <a:rPr lang="en-US" dirty="0" err="1"/>
              <a:t>SAFe</a:t>
            </a:r>
            <a:r>
              <a:rPr lang="en-US" dirty="0"/>
              <a:t>?</a:t>
            </a:r>
          </a:p>
          <a:p>
            <a:r>
              <a:rPr lang="en-US" dirty="0"/>
              <a:t>Kanban?</a:t>
            </a:r>
          </a:p>
          <a:p>
            <a:r>
              <a:rPr lang="en-US" dirty="0" err="1"/>
              <a:t>Scrumban</a:t>
            </a:r>
            <a:r>
              <a:rPr lang="en-US" dirty="0"/>
              <a:t>?</a:t>
            </a:r>
          </a:p>
          <a:p>
            <a:r>
              <a:rPr lang="en-US" dirty="0"/>
              <a:t>Their own thing?</a:t>
            </a:r>
          </a:p>
          <a:p>
            <a:r>
              <a:rPr lang="en-US" dirty="0"/>
              <a:t>Waterfall?</a:t>
            </a:r>
          </a:p>
        </p:txBody>
      </p:sp>
    </p:spTree>
    <p:extLst>
      <p:ext uri="{BB962C8B-B14F-4D97-AF65-F5344CB8AC3E}">
        <p14:creationId xmlns:p14="http://schemas.microsoft.com/office/powerpoint/2010/main" val="15291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134EE7DE-12BC-EDDC-2370-3B697D42B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34A7A-7B1E-7DA8-DFE3-EF5091B351E1}"/>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Problems with </a:t>
            </a:r>
            <a:r>
              <a:rPr lang="en-US" sz="9600" b="1" dirty="0" err="1">
                <a:solidFill>
                  <a:schemeClr val="bg1"/>
                </a:solidFill>
                <a:latin typeface="+mn-lt"/>
                <a:ea typeface="Open Sans" panose="020B0606030504020204" pitchFamily="34" charset="0"/>
                <a:cs typeface="Open Sans" panose="020B0606030504020204" pitchFamily="34" charset="0"/>
              </a:rPr>
              <a:t>SAFe</a:t>
            </a:r>
            <a:endParaRPr lang="en-US" sz="9600" b="1"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53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848A5-6761-608E-460B-539FF08CF39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D628721-35B2-3C00-2780-A4EDD81674AC}"/>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A0D2F30B-DA09-6A36-170A-40F1F3A1667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5531CDC4-E397-EB3D-A766-DD554247B047}"/>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a:extLst>
              <a:ext uri="{FF2B5EF4-FFF2-40B4-BE49-F238E27FC236}">
                <a16:creationId xmlns:a16="http://schemas.microsoft.com/office/drawing/2014/main" id="{4DC36768-4A03-A603-00D3-7FB2B9AE5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713" y="0"/>
            <a:ext cx="9424987"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51080BA-6CD6-B942-8CE9-78F11045EAD1}"/>
              </a:ext>
            </a:extLst>
          </p:cNvPr>
          <p:cNvCxnSpPr>
            <a:cxnSpLocks/>
          </p:cNvCxnSpPr>
          <p:nvPr/>
        </p:nvCxnSpPr>
        <p:spPr>
          <a:xfrm flipV="1">
            <a:off x="1079770" y="3925111"/>
            <a:ext cx="3142034" cy="215954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37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6AE9-FE2F-8F9E-D77A-43996B7E9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330E2-06E5-7744-ED63-C72355F39298}"/>
              </a:ext>
            </a:extLst>
          </p:cNvPr>
          <p:cNvSpPr>
            <a:spLocks noGrp="1"/>
          </p:cNvSpPr>
          <p:nvPr>
            <p:ph type="title"/>
          </p:nvPr>
        </p:nvSpPr>
        <p:spPr/>
        <p:txBody>
          <a:bodyPr/>
          <a:lstStyle/>
          <a:p>
            <a:r>
              <a:rPr lang="en-US" dirty="0">
                <a:solidFill>
                  <a:schemeClr val="bg1">
                    <a:lumMod val="65000"/>
                  </a:schemeClr>
                </a:solidFill>
              </a:rPr>
              <a:t>Stop doing </a:t>
            </a:r>
            <a:r>
              <a:rPr lang="en-US" dirty="0" err="1">
                <a:solidFill>
                  <a:schemeClr val="bg1">
                    <a:lumMod val="65000"/>
                  </a:schemeClr>
                </a:solidFill>
              </a:rPr>
              <a:t>SAFe</a:t>
            </a:r>
            <a:endParaRPr lang="en-US" dirty="0">
              <a:solidFill>
                <a:schemeClr val="bg1">
                  <a:lumMod val="65000"/>
                </a:schemeClr>
              </a:solidFill>
            </a:endParaRPr>
          </a:p>
        </p:txBody>
      </p:sp>
      <p:sp>
        <p:nvSpPr>
          <p:cNvPr id="3" name="Content Placeholder 2">
            <a:extLst>
              <a:ext uri="{FF2B5EF4-FFF2-40B4-BE49-F238E27FC236}">
                <a16:creationId xmlns:a16="http://schemas.microsoft.com/office/drawing/2014/main" id="{44AF1BA9-E2D8-E6A6-9064-FD588CBED0A3}"/>
              </a:ext>
            </a:extLst>
          </p:cNvPr>
          <p:cNvSpPr>
            <a:spLocks noGrp="1"/>
          </p:cNvSpPr>
          <p:nvPr>
            <p:ph idx="1"/>
          </p:nvPr>
        </p:nvSpPr>
        <p:spPr>
          <a:xfrm>
            <a:off x="838200" y="1825625"/>
            <a:ext cx="10515600" cy="4749836"/>
          </a:xfrm>
        </p:spPr>
        <p:txBody>
          <a:bodyPr>
            <a:normAutofit/>
          </a:bodyPr>
          <a:lstStyle/>
          <a:p>
            <a:r>
              <a:rPr lang="en-US" dirty="0" err="1"/>
              <a:t>SAFe</a:t>
            </a:r>
            <a:r>
              <a:rPr lang="en-US" dirty="0"/>
              <a:t> optimizes for certainty</a:t>
            </a:r>
          </a:p>
          <a:p>
            <a:r>
              <a:rPr lang="en-US" dirty="0"/>
              <a:t>Antithesis of agile which optimizes for change</a:t>
            </a:r>
          </a:p>
          <a:p>
            <a:r>
              <a:rPr lang="en-US" dirty="0" err="1"/>
              <a:t>SAFe</a:t>
            </a:r>
            <a:r>
              <a:rPr lang="en-US" dirty="0"/>
              <a:t> does not optimize for change, autonomy, removing dependencies (manages them instead), etc.</a:t>
            </a:r>
          </a:p>
          <a:p>
            <a:r>
              <a:rPr lang="en-US" dirty="0" err="1"/>
              <a:t>SAFe</a:t>
            </a:r>
            <a:r>
              <a:rPr lang="en-US" dirty="0"/>
              <a:t> </a:t>
            </a:r>
            <a:r>
              <a:rPr lang="en-US" i="1" dirty="0"/>
              <a:t>can </a:t>
            </a:r>
            <a:r>
              <a:rPr lang="en-US" dirty="0"/>
              <a:t>be effective as a transitional framework, not a destination</a:t>
            </a:r>
          </a:p>
          <a:p>
            <a:r>
              <a:rPr lang="en-US" dirty="0">
                <a:hlinkClick r:id="rId3"/>
              </a:rPr>
              <a:t>Chet Hendrickson</a:t>
            </a:r>
            <a:r>
              <a:rPr lang="en-US" dirty="0"/>
              <a:t>: “(</a:t>
            </a:r>
            <a:r>
              <a:rPr lang="en-US" dirty="0" err="1"/>
              <a:t>SAFe</a:t>
            </a:r>
            <a:r>
              <a:rPr lang="en-US" dirty="0"/>
              <a:t>) optimizes for risk averse people, I’m not optimizing for security and safety, I’m optimizing to be able to react quickly to change. </a:t>
            </a:r>
            <a:r>
              <a:rPr lang="en-US" dirty="0" err="1"/>
              <a:t>SAFe</a:t>
            </a:r>
            <a:r>
              <a:rPr lang="en-US" dirty="0"/>
              <a:t> can work well for alignment, if you’re going the right place, but if the world is changing…”</a:t>
            </a:r>
          </a:p>
        </p:txBody>
      </p:sp>
      <p:grpSp>
        <p:nvGrpSpPr>
          <p:cNvPr id="4" name="Group 3">
            <a:extLst>
              <a:ext uri="{FF2B5EF4-FFF2-40B4-BE49-F238E27FC236}">
                <a16:creationId xmlns:a16="http://schemas.microsoft.com/office/drawing/2014/main" id="{9C0B731E-5146-5028-A6D2-63A1DAA9D741}"/>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91125F4C-A4EF-63CB-CD05-493D0BA08D9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248AB9F1-54C9-20CC-8C41-A7E6A206FC5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166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BC219-832D-4669-F5A9-EF16CCA85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55ACC-5BB3-3EDE-CFAE-3611BBC13285}"/>
              </a:ext>
            </a:extLst>
          </p:cNvPr>
          <p:cNvSpPr>
            <a:spLocks noGrp="1"/>
          </p:cNvSpPr>
          <p:nvPr>
            <p:ph type="title"/>
          </p:nvPr>
        </p:nvSpPr>
        <p:spPr/>
        <p:txBody>
          <a:bodyPr/>
          <a:lstStyle/>
          <a:p>
            <a:r>
              <a:rPr lang="en-US" dirty="0">
                <a:solidFill>
                  <a:schemeClr val="bg1">
                    <a:lumMod val="65000"/>
                  </a:schemeClr>
                </a:solidFill>
              </a:rPr>
              <a:t>Instead…</a:t>
            </a:r>
          </a:p>
        </p:txBody>
      </p:sp>
      <p:sp>
        <p:nvSpPr>
          <p:cNvPr id="3" name="Content Placeholder 2">
            <a:extLst>
              <a:ext uri="{FF2B5EF4-FFF2-40B4-BE49-F238E27FC236}">
                <a16:creationId xmlns:a16="http://schemas.microsoft.com/office/drawing/2014/main" id="{6574A861-5803-5E76-65C5-726590AC68EA}"/>
              </a:ext>
            </a:extLst>
          </p:cNvPr>
          <p:cNvSpPr>
            <a:spLocks noGrp="1"/>
          </p:cNvSpPr>
          <p:nvPr>
            <p:ph idx="1"/>
          </p:nvPr>
        </p:nvSpPr>
        <p:spPr>
          <a:xfrm>
            <a:off x="838200" y="1825625"/>
            <a:ext cx="10515600" cy="4749836"/>
          </a:xfrm>
        </p:spPr>
        <p:txBody>
          <a:bodyPr>
            <a:normAutofit/>
          </a:bodyPr>
          <a:lstStyle/>
          <a:p>
            <a:r>
              <a:rPr lang="en-US" dirty="0"/>
              <a:t>Conway’s law says our software mirrors our org structure</a:t>
            </a:r>
          </a:p>
          <a:p>
            <a:r>
              <a:rPr lang="en-US" dirty="0"/>
              <a:t>Management are the real architects</a:t>
            </a:r>
          </a:p>
          <a:p>
            <a:r>
              <a:rPr lang="en-US" dirty="0"/>
              <a:t>Change the org structure</a:t>
            </a:r>
          </a:p>
          <a:p>
            <a:r>
              <a:rPr lang="en-US" dirty="0"/>
              <a:t>Align teams to value streams and remove dependencies</a:t>
            </a:r>
          </a:p>
          <a:p>
            <a:r>
              <a:rPr lang="en-US" dirty="0"/>
              <a:t>Scales via architecture and boundaries, not meetings</a:t>
            </a:r>
          </a:p>
          <a:p>
            <a:r>
              <a:rPr lang="en-US" dirty="0"/>
              <a:t>Reduces coordination load, not manage it harder</a:t>
            </a:r>
          </a:p>
          <a:p>
            <a:r>
              <a:rPr lang="en-US" dirty="0"/>
              <a:t>BTW - you shouldn’t have frontend and backend teams</a:t>
            </a:r>
          </a:p>
          <a:p>
            <a:r>
              <a:rPr lang="en-US" dirty="0"/>
              <a:t>Team Topologies book for more</a:t>
            </a:r>
          </a:p>
        </p:txBody>
      </p:sp>
      <p:grpSp>
        <p:nvGrpSpPr>
          <p:cNvPr id="4" name="Group 3">
            <a:extLst>
              <a:ext uri="{FF2B5EF4-FFF2-40B4-BE49-F238E27FC236}">
                <a16:creationId xmlns:a16="http://schemas.microsoft.com/office/drawing/2014/main" id="{0CB3138C-7079-4EA2-E28A-EF195294DD06}"/>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4229C8B-AB66-3422-281C-8B4EA680715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2DDE3D7-4FD4-0707-5DFD-362F1316333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Team Topologies: Organizing Business and Technology Teams for Fast Flow:  Amazon.co.uk: Skelton, Matthew, Pais coauthor of Team Topologies, Manuel,  Malan, Ruth: 9781942788812: Books">
            <a:extLst>
              <a:ext uri="{FF2B5EF4-FFF2-40B4-BE49-F238E27FC236}">
                <a16:creationId xmlns:a16="http://schemas.microsoft.com/office/drawing/2014/main" id="{02193A06-C0CA-4F3F-B26F-B9F5BF034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5679" y="1690688"/>
            <a:ext cx="2635696" cy="394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1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A6A6A6"/>
                                      </p:to>
                                    </p:animClr>
                                  </p:subTnLst>
                                </p:cTn>
                              </p:par>
                              <p:par>
                                <p:cTn id="43" presetID="10" presetClass="entr" presetSubtype="0" fill="hold" nodeType="withEffect">
                                  <p:stCondLst>
                                    <p:cond delay="0"/>
                                  </p:stCondLst>
                                  <p:childTnLst>
                                    <p:set>
                                      <p:cBhvr>
                                        <p:cTn id="44" dur="1" fill="hold">
                                          <p:stCondLst>
                                            <p:cond delay="0"/>
                                          </p:stCondLst>
                                        </p:cTn>
                                        <p:tgtEl>
                                          <p:spTgt spid="4098"/>
                                        </p:tgtEl>
                                        <p:attrNameLst>
                                          <p:attrName>style.visibility</p:attrName>
                                        </p:attrNameLst>
                                      </p:cBhvr>
                                      <p:to>
                                        <p:strVal val="visible"/>
                                      </p:to>
                                    </p:set>
                                    <p:animEffect transition="in" filter="fade">
                                      <p:cBhvr>
                                        <p:cTn id="4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543D673C-3097-398A-2A62-C37279E6B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3B2E3-4882-7A01-BFB8-24D76C702414}"/>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Problems with </a:t>
            </a:r>
            <a:br>
              <a:rPr lang="en-US" sz="9600" b="1" dirty="0">
                <a:solidFill>
                  <a:schemeClr val="bg1"/>
                </a:solidFill>
                <a:latin typeface="+mn-lt"/>
                <a:ea typeface="Open Sans" panose="020B0606030504020204" pitchFamily="34" charset="0"/>
                <a:cs typeface="Open Sans" panose="020B0606030504020204" pitchFamily="34" charset="0"/>
              </a:rPr>
            </a:br>
            <a:r>
              <a:rPr lang="en-US" sz="9600" b="1" dirty="0">
                <a:solidFill>
                  <a:schemeClr val="bg1"/>
                </a:solidFill>
                <a:latin typeface="+mn-lt"/>
                <a:ea typeface="Open Sans" panose="020B0606030504020204" pitchFamily="34" charset="0"/>
                <a:cs typeface="Open Sans" panose="020B0606030504020204" pitchFamily="34" charset="0"/>
              </a:rPr>
              <a:t>Story Points</a:t>
            </a:r>
          </a:p>
        </p:txBody>
      </p:sp>
    </p:spTree>
    <p:extLst>
      <p:ext uri="{BB962C8B-B14F-4D97-AF65-F5344CB8AC3E}">
        <p14:creationId xmlns:p14="http://schemas.microsoft.com/office/powerpoint/2010/main" val="1218861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CFEBD-E5E2-6B73-7E42-E1D93CF29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688B9-B102-3339-785F-5F5B878CF1B3}"/>
              </a:ext>
            </a:extLst>
          </p:cNvPr>
          <p:cNvSpPr>
            <a:spLocks noGrp="1"/>
          </p:cNvSpPr>
          <p:nvPr>
            <p:ph type="title"/>
          </p:nvPr>
        </p:nvSpPr>
        <p:spPr/>
        <p:txBody>
          <a:bodyPr/>
          <a:lstStyle/>
          <a:p>
            <a:r>
              <a:rPr lang="en-US" dirty="0">
                <a:solidFill>
                  <a:schemeClr val="bg1">
                    <a:lumMod val="65000"/>
                  </a:schemeClr>
                </a:solidFill>
              </a:rPr>
              <a:t>Problems with Story Points</a:t>
            </a:r>
          </a:p>
        </p:txBody>
      </p:sp>
      <p:sp>
        <p:nvSpPr>
          <p:cNvPr id="3" name="Content Placeholder 2">
            <a:extLst>
              <a:ext uri="{FF2B5EF4-FFF2-40B4-BE49-F238E27FC236}">
                <a16:creationId xmlns:a16="http://schemas.microsoft.com/office/drawing/2014/main" id="{201310BF-B27C-8737-3136-F65B916563E0}"/>
              </a:ext>
            </a:extLst>
          </p:cNvPr>
          <p:cNvSpPr>
            <a:spLocks noGrp="1"/>
          </p:cNvSpPr>
          <p:nvPr>
            <p:ph idx="1"/>
          </p:nvPr>
        </p:nvSpPr>
        <p:spPr>
          <a:xfrm>
            <a:off x="838200" y="1825625"/>
            <a:ext cx="10515600" cy="4749836"/>
          </a:xfrm>
        </p:spPr>
        <p:txBody>
          <a:bodyPr>
            <a:normAutofit/>
          </a:bodyPr>
          <a:lstStyle/>
          <a:p>
            <a:r>
              <a:rPr lang="en-US" dirty="0"/>
              <a:t>Meant to remove time from equation – in practice… “1 point is like 1 day, right?”</a:t>
            </a:r>
          </a:p>
          <a:p>
            <a:r>
              <a:rPr lang="en-US" dirty="0"/>
              <a:t>Velocity becomes performance metric – bloat story point estimating</a:t>
            </a:r>
          </a:p>
          <a:p>
            <a:r>
              <a:rPr lang="en-US" dirty="0"/>
              <a:t>Management uses it to compare teams – DON’T DO THIS</a:t>
            </a:r>
          </a:p>
          <a:p>
            <a:r>
              <a:rPr lang="en-US" dirty="0"/>
              <a:t>Estimation meetings become expensive – way less valuable if team has durability.</a:t>
            </a:r>
          </a:p>
          <a:p>
            <a:r>
              <a:rPr lang="en-US" dirty="0"/>
              <a:t>“How many points we delivered” isn’t relevant – “How much value we delivered” is what really matters</a:t>
            </a:r>
          </a:p>
        </p:txBody>
      </p:sp>
      <p:grpSp>
        <p:nvGrpSpPr>
          <p:cNvPr id="4" name="Group 3">
            <a:extLst>
              <a:ext uri="{FF2B5EF4-FFF2-40B4-BE49-F238E27FC236}">
                <a16:creationId xmlns:a16="http://schemas.microsoft.com/office/drawing/2014/main" id="{5D8A447B-3471-DEDB-AA68-355BFB68178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2897574-AC3E-ABE3-1527-BE01897468D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39777F8B-C1BE-351E-8E01-47BCC0169F6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04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C3177-A525-E369-C92E-C8FD7F2B3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82B21D-ED78-1A17-A483-BA32483677A8}"/>
              </a:ext>
            </a:extLst>
          </p:cNvPr>
          <p:cNvSpPr>
            <a:spLocks noGrp="1"/>
          </p:cNvSpPr>
          <p:nvPr>
            <p:ph type="title"/>
          </p:nvPr>
        </p:nvSpPr>
        <p:spPr/>
        <p:txBody>
          <a:bodyPr/>
          <a:lstStyle/>
          <a:p>
            <a:r>
              <a:rPr lang="en-US" dirty="0">
                <a:solidFill>
                  <a:schemeClr val="bg1">
                    <a:lumMod val="65000"/>
                  </a:schemeClr>
                </a:solidFill>
              </a:rPr>
              <a:t>Do “No Estimates” instead</a:t>
            </a:r>
          </a:p>
        </p:txBody>
      </p:sp>
      <p:sp>
        <p:nvSpPr>
          <p:cNvPr id="3" name="Content Placeholder 2">
            <a:extLst>
              <a:ext uri="{FF2B5EF4-FFF2-40B4-BE49-F238E27FC236}">
                <a16:creationId xmlns:a16="http://schemas.microsoft.com/office/drawing/2014/main" id="{1BB6AD75-337C-38FE-1DC8-9A4D5121EB5F}"/>
              </a:ext>
            </a:extLst>
          </p:cNvPr>
          <p:cNvSpPr>
            <a:spLocks noGrp="1"/>
          </p:cNvSpPr>
          <p:nvPr>
            <p:ph idx="1"/>
          </p:nvPr>
        </p:nvSpPr>
        <p:spPr>
          <a:xfrm>
            <a:off x="838200" y="1825625"/>
            <a:ext cx="10515600" cy="4749836"/>
          </a:xfrm>
        </p:spPr>
        <p:txBody>
          <a:bodyPr>
            <a:normAutofit/>
          </a:bodyPr>
          <a:lstStyle/>
          <a:p>
            <a:r>
              <a:rPr lang="en-US" dirty="0"/>
              <a:t>Break down work into relatively the same size</a:t>
            </a:r>
          </a:p>
          <a:p>
            <a:r>
              <a:rPr lang="en-US" dirty="0"/>
              <a:t>Stories should still add value when completed – don’t break down too much</a:t>
            </a:r>
          </a:p>
          <a:p>
            <a:r>
              <a:rPr lang="en-US" dirty="0"/>
              <a:t>Still can understand velocity and prediction – </a:t>
            </a:r>
            <a:r>
              <a:rPr lang="en-US" dirty="0" err="1"/>
              <a:t>ie</a:t>
            </a:r>
            <a:r>
              <a:rPr lang="en-US" dirty="0"/>
              <a:t> 20 stories completed a week</a:t>
            </a:r>
          </a:p>
          <a:p>
            <a:r>
              <a:rPr lang="en-US" dirty="0"/>
              <a:t>At a minimum, if using story points, never have something bigger than a 5 – break it down</a:t>
            </a:r>
          </a:p>
          <a:p>
            <a:r>
              <a:rPr lang="en-US" dirty="0"/>
              <a:t>Downside – if it’s a new team, sometimes Planning Poker Discussions can be valuable, but Pairing overcomes this</a:t>
            </a:r>
          </a:p>
          <a:p>
            <a:r>
              <a:rPr lang="en-US" dirty="0"/>
              <a:t>“Is the value of estimating higher than the cost of estimating?”</a:t>
            </a:r>
          </a:p>
        </p:txBody>
      </p:sp>
      <p:grpSp>
        <p:nvGrpSpPr>
          <p:cNvPr id="4" name="Group 3">
            <a:extLst>
              <a:ext uri="{FF2B5EF4-FFF2-40B4-BE49-F238E27FC236}">
                <a16:creationId xmlns:a16="http://schemas.microsoft.com/office/drawing/2014/main" id="{5FB549E1-4F58-48BF-4123-F6D2F4FAC7E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A025304D-424B-750E-8EDD-B4AFF89F163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53D91DDF-8567-D451-5B4B-88EA8AA5213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016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E5000-2A67-C1A5-3B2D-24CE874499F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F9E11-FF94-0899-9690-E89B6A1651E8}"/>
              </a:ext>
            </a:extLst>
          </p:cNvPr>
          <p:cNvSpPr>
            <a:spLocks noGrp="1"/>
          </p:cNvSpPr>
          <p:nvPr>
            <p:ph idx="1"/>
          </p:nvPr>
        </p:nvSpPr>
        <p:spPr>
          <a:xfrm>
            <a:off x="838200" y="1825625"/>
            <a:ext cx="10515600" cy="4749836"/>
          </a:xfrm>
        </p:spPr>
        <p:txBody>
          <a:bodyPr>
            <a:normAutofit/>
          </a:bodyPr>
          <a:lstStyle/>
          <a:p>
            <a:r>
              <a:rPr lang="en-US" dirty="0"/>
              <a:t>If you’re a shared services team that intakes support tickets – don’t do Scrum, do Kanban</a:t>
            </a:r>
          </a:p>
          <a:p>
            <a:r>
              <a:rPr lang="en-US" dirty="0"/>
              <a:t>If you’re a new team, start with weekly ceremonies, not bi-weekly. </a:t>
            </a:r>
          </a:p>
          <a:p>
            <a:r>
              <a:rPr lang="en-US" dirty="0"/>
              <a:t>Graduate to bi-weekly as you start Norming and Performing</a:t>
            </a:r>
          </a:p>
          <a:p>
            <a:endParaRPr lang="en-US" dirty="0"/>
          </a:p>
        </p:txBody>
      </p:sp>
      <p:sp>
        <p:nvSpPr>
          <p:cNvPr id="2" name="Title 1">
            <a:extLst>
              <a:ext uri="{FF2B5EF4-FFF2-40B4-BE49-F238E27FC236}">
                <a16:creationId xmlns:a16="http://schemas.microsoft.com/office/drawing/2014/main" id="{C46413F7-04F0-E724-18E3-1263E488C553}"/>
              </a:ext>
            </a:extLst>
          </p:cNvPr>
          <p:cNvSpPr>
            <a:spLocks noGrp="1"/>
          </p:cNvSpPr>
          <p:nvPr>
            <p:ph type="title"/>
          </p:nvPr>
        </p:nvSpPr>
        <p:spPr/>
        <p:txBody>
          <a:bodyPr/>
          <a:lstStyle/>
          <a:p>
            <a:r>
              <a:rPr lang="en-US" dirty="0">
                <a:solidFill>
                  <a:schemeClr val="bg1">
                    <a:lumMod val="65000"/>
                  </a:schemeClr>
                </a:solidFill>
              </a:rPr>
              <a:t>Random tips</a:t>
            </a:r>
          </a:p>
        </p:txBody>
      </p:sp>
      <p:grpSp>
        <p:nvGrpSpPr>
          <p:cNvPr id="4" name="Group 3">
            <a:extLst>
              <a:ext uri="{FF2B5EF4-FFF2-40B4-BE49-F238E27FC236}">
                <a16:creationId xmlns:a16="http://schemas.microsoft.com/office/drawing/2014/main" id="{EE573E8F-D2E8-6C8E-D7B7-5C50B2F708C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D6C9411E-08FE-F822-C1AF-E2CB62EE411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8AEFBD2A-DA97-8A9F-4A43-6E8297A3A510}"/>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7706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AEBC8-B266-E887-33A5-70D5B147D24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7786F-AA54-6990-84B6-F8386500984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06182C8F-D495-5949-744E-A7ADB6490090}"/>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E79717C-2905-4B6D-00BD-90B2BCBCF5CB}"/>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5578289A-F005-0886-0D2E-7D60A6F50712}"/>
              </a:ext>
            </a:extLst>
          </p:cNvPr>
          <p:cNvPicPr>
            <a:picLocks noChangeAspect="1"/>
          </p:cNvPicPr>
          <p:nvPr/>
        </p:nvPicPr>
        <p:blipFill>
          <a:blip r:embed="rId4"/>
          <a:stretch>
            <a:fillRect/>
          </a:stretch>
        </p:blipFill>
        <p:spPr>
          <a:xfrm>
            <a:off x="779834" y="79733"/>
            <a:ext cx="8882034" cy="6698533"/>
          </a:xfrm>
          <a:prstGeom prst="rect">
            <a:avLst/>
          </a:prstGeom>
        </p:spPr>
      </p:pic>
    </p:spTree>
    <p:extLst>
      <p:ext uri="{BB962C8B-B14F-4D97-AF65-F5344CB8AC3E}">
        <p14:creationId xmlns:p14="http://schemas.microsoft.com/office/powerpoint/2010/main" val="115543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2CCE777B-DADD-B108-7053-F222D7779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489AC-EE3D-19CF-D6CD-488270149BB4}"/>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How do I know if I’m doing agile right?</a:t>
            </a:r>
          </a:p>
        </p:txBody>
      </p:sp>
    </p:spTree>
    <p:extLst>
      <p:ext uri="{BB962C8B-B14F-4D97-AF65-F5344CB8AC3E}">
        <p14:creationId xmlns:p14="http://schemas.microsoft.com/office/powerpoint/2010/main" val="3004424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Agenda</a:t>
            </a:r>
          </a:p>
        </p:txBody>
      </p:sp>
      <p:sp>
        <p:nvSpPr>
          <p:cNvPr id="3" name="Content Placeholder 2"/>
          <p:cNvSpPr>
            <a:spLocks noGrp="1"/>
          </p:cNvSpPr>
          <p:nvPr>
            <p:ph idx="1"/>
          </p:nvPr>
        </p:nvSpPr>
        <p:spPr>
          <a:xfrm>
            <a:off x="838200" y="1825624"/>
            <a:ext cx="10515600" cy="5078095"/>
          </a:xfrm>
        </p:spPr>
        <p:txBody>
          <a:bodyPr>
            <a:normAutofit fontScale="62500" lnSpcReduction="20000"/>
          </a:bodyPr>
          <a:lstStyle/>
          <a:p>
            <a:r>
              <a:rPr lang="en-US" dirty="0"/>
              <a:t>Polls – who’s using, what are you using, w</a:t>
            </a:r>
          </a:p>
          <a:p>
            <a:r>
              <a:rPr lang="en-US" dirty="0"/>
              <a:t>What are still relevant?</a:t>
            </a:r>
          </a:p>
          <a:p>
            <a:r>
              <a:rPr lang="en-US" dirty="0"/>
              <a:t>SaaS is dead</a:t>
            </a:r>
          </a:p>
          <a:p>
            <a:r>
              <a:rPr lang="en-US" dirty="0"/>
              <a:t>Jevon’s Paradox</a:t>
            </a:r>
          </a:p>
          <a:p>
            <a:r>
              <a:rPr lang="en-US" dirty="0"/>
              <a:t>Tools worse they will ever be</a:t>
            </a:r>
          </a:p>
          <a:p>
            <a:r>
              <a:rPr lang="en-US" dirty="0"/>
              <a:t>Models</a:t>
            </a:r>
          </a:p>
          <a:p>
            <a:r>
              <a:rPr lang="en-US" dirty="0"/>
              <a:t>Prompts</a:t>
            </a:r>
          </a:p>
          <a:p>
            <a:r>
              <a:rPr lang="en-US" dirty="0"/>
              <a:t>Tools</a:t>
            </a:r>
          </a:p>
          <a:p>
            <a:r>
              <a:rPr lang="en-US" dirty="0"/>
              <a:t>Context</a:t>
            </a:r>
          </a:p>
          <a:p>
            <a:r>
              <a:rPr lang="en-US" dirty="0"/>
              <a:t>Instructions, Skills</a:t>
            </a:r>
          </a:p>
          <a:p>
            <a:r>
              <a:rPr lang="en-US" dirty="0"/>
              <a:t>Copilot Modes</a:t>
            </a:r>
          </a:p>
          <a:p>
            <a:r>
              <a:rPr lang="en-US" dirty="0"/>
              <a:t>Copilot Coding Agent</a:t>
            </a:r>
          </a:p>
          <a:p>
            <a:r>
              <a:rPr lang="en-US" dirty="0"/>
              <a:t>Ask Copilot Coding Agent to make your instructions</a:t>
            </a:r>
          </a:p>
          <a:p>
            <a:r>
              <a:rPr lang="en-US" dirty="0"/>
              <a:t>Copilot Code Reviews – you should be doing this. This isn’t coming to </a:t>
            </a:r>
            <a:r>
              <a:rPr lang="en-US" dirty="0" err="1"/>
              <a:t>AzDO</a:t>
            </a:r>
            <a:endParaRPr lang="en-US" dirty="0"/>
          </a:p>
          <a:p>
            <a:r>
              <a:rPr lang="en-US" dirty="0"/>
              <a:t>This is still dynamic</a:t>
            </a:r>
          </a:p>
        </p:txBody>
      </p:sp>
      <p:grpSp>
        <p:nvGrpSpPr>
          <p:cNvPr id="4" name="Group 3">
            <a:extLst>
              <a:ext uri="{FF2B5EF4-FFF2-40B4-BE49-F238E27FC236}">
                <a16:creationId xmlns:a16="http://schemas.microsoft.com/office/drawing/2014/main" id="{00BD31B0-524D-6A6F-AFE6-5316B23839E6}"/>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E43C2D6-3785-EA13-0A41-F2528EB727B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E38675C-DC02-2297-B884-373E4A815A0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6743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65BEA-C8D3-0460-E41F-2480D5E77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B19910-FD09-0163-F254-04BE1D250C91}"/>
              </a:ext>
            </a:extLst>
          </p:cNvPr>
          <p:cNvSpPr>
            <a:spLocks noGrp="1"/>
          </p:cNvSpPr>
          <p:nvPr>
            <p:ph type="title"/>
          </p:nvPr>
        </p:nvSpPr>
        <p:spPr/>
        <p:txBody>
          <a:bodyPr/>
          <a:lstStyle/>
          <a:p>
            <a:r>
              <a:rPr lang="en-US" dirty="0">
                <a:solidFill>
                  <a:schemeClr val="bg1">
                    <a:lumMod val="65000"/>
                  </a:schemeClr>
                </a:solidFill>
              </a:rPr>
              <a:t>What was the point of agile again?</a:t>
            </a:r>
          </a:p>
        </p:txBody>
      </p:sp>
      <p:sp>
        <p:nvSpPr>
          <p:cNvPr id="3" name="Content Placeholder 2">
            <a:extLst>
              <a:ext uri="{FF2B5EF4-FFF2-40B4-BE49-F238E27FC236}">
                <a16:creationId xmlns:a16="http://schemas.microsoft.com/office/drawing/2014/main" id="{F9AF84DB-5E65-41BD-1CA3-84FDAD165B5F}"/>
              </a:ext>
            </a:extLst>
          </p:cNvPr>
          <p:cNvSpPr>
            <a:spLocks noGrp="1"/>
          </p:cNvSpPr>
          <p:nvPr>
            <p:ph idx="1"/>
          </p:nvPr>
        </p:nvSpPr>
        <p:spPr>
          <a:xfrm>
            <a:off x="838200" y="1825625"/>
            <a:ext cx="10515600" cy="4749836"/>
          </a:xfrm>
        </p:spPr>
        <p:txBody>
          <a:bodyPr>
            <a:normAutofit/>
          </a:bodyPr>
          <a:lstStyle/>
          <a:p>
            <a:r>
              <a:rPr lang="en-US" dirty="0"/>
              <a:t>The ability to respond to change quickly and safely</a:t>
            </a:r>
          </a:p>
          <a:p>
            <a:r>
              <a:rPr lang="en-US" dirty="0"/>
              <a:t>A set of principles to guide to the ultimate goal of satisfying the customer through early and continuous delivery of valuable software</a:t>
            </a:r>
          </a:p>
        </p:txBody>
      </p:sp>
      <p:grpSp>
        <p:nvGrpSpPr>
          <p:cNvPr id="4" name="Group 3">
            <a:extLst>
              <a:ext uri="{FF2B5EF4-FFF2-40B4-BE49-F238E27FC236}">
                <a16:creationId xmlns:a16="http://schemas.microsoft.com/office/drawing/2014/main" id="{5DFDF28D-492F-AF6F-7111-EA1DE4D3C6F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0F9B734-A840-0013-8AC4-EAE546C3D79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6D1D630-0B4B-1222-8032-C3D0FD4E925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331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F62DA-5CC9-8B99-EAD6-D379C93B01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2D92B-F11E-BE05-DB96-484F3B36FFC0}"/>
              </a:ext>
            </a:extLst>
          </p:cNvPr>
          <p:cNvSpPr>
            <a:spLocks noGrp="1"/>
          </p:cNvSpPr>
          <p:nvPr>
            <p:ph type="title"/>
          </p:nvPr>
        </p:nvSpPr>
        <p:spPr/>
        <p:txBody>
          <a:bodyPr/>
          <a:lstStyle/>
          <a:p>
            <a:r>
              <a:rPr lang="en-US">
                <a:solidFill>
                  <a:schemeClr val="bg1">
                    <a:lumMod val="65000"/>
                  </a:schemeClr>
                </a:solidFill>
              </a:rPr>
              <a:t>Build </a:t>
            </a:r>
            <a:r>
              <a:rPr lang="en-US" dirty="0">
                <a:solidFill>
                  <a:schemeClr val="bg1">
                    <a:lumMod val="65000"/>
                  </a:schemeClr>
                </a:solidFill>
              </a:rPr>
              <a:t>It Right with DORA</a:t>
            </a:r>
          </a:p>
        </p:txBody>
      </p:sp>
      <p:sp>
        <p:nvSpPr>
          <p:cNvPr id="3" name="Content Placeholder 2">
            <a:extLst>
              <a:ext uri="{FF2B5EF4-FFF2-40B4-BE49-F238E27FC236}">
                <a16:creationId xmlns:a16="http://schemas.microsoft.com/office/drawing/2014/main" id="{A609AFDE-EE00-3781-C9B1-9ED10844A6A1}"/>
              </a:ext>
            </a:extLst>
          </p:cNvPr>
          <p:cNvSpPr>
            <a:spLocks noGrp="1"/>
          </p:cNvSpPr>
          <p:nvPr>
            <p:ph idx="1"/>
          </p:nvPr>
        </p:nvSpPr>
        <p:spPr>
          <a:xfrm>
            <a:off x="838200" y="1825625"/>
            <a:ext cx="10515600" cy="4749836"/>
          </a:xfrm>
        </p:spPr>
        <p:txBody>
          <a:bodyPr>
            <a:normAutofit/>
          </a:bodyPr>
          <a:lstStyle/>
          <a:p>
            <a:r>
              <a:rPr lang="en-US" dirty="0"/>
              <a:t>DevOps Research Assessment interviews 10s of 1000s of teams</a:t>
            </a:r>
          </a:p>
          <a:p>
            <a:r>
              <a:rPr lang="en-US" dirty="0"/>
              <a:t>Found it came down to 4 metrics and 34 capabilities</a:t>
            </a:r>
            <a:endParaRPr lang="en-US" dirty="0">
              <a:hlinkClick r:id="rId3"/>
            </a:endParaRPr>
          </a:p>
          <a:p>
            <a:r>
              <a:rPr lang="en-US" dirty="0">
                <a:hlinkClick r:id="rId3"/>
              </a:rPr>
              <a:t>https://dora.dev</a:t>
            </a:r>
            <a:endParaRPr lang="en-US" dirty="0"/>
          </a:p>
          <a:p>
            <a:r>
              <a:rPr lang="en-US" dirty="0"/>
              <a:t>Also: </a:t>
            </a:r>
            <a:r>
              <a:rPr lang="en-US" dirty="0">
                <a:hlinkClick r:id="rId4"/>
              </a:rPr>
              <a:t>SPACE</a:t>
            </a:r>
            <a:r>
              <a:rPr lang="en-US" dirty="0"/>
              <a:t> and tools like </a:t>
            </a:r>
            <a:r>
              <a:rPr lang="en-US" dirty="0">
                <a:hlinkClick r:id="rId5"/>
              </a:rPr>
              <a:t>DX</a:t>
            </a:r>
            <a:r>
              <a:rPr lang="en-US" dirty="0"/>
              <a:t>, but start with DORA</a:t>
            </a:r>
          </a:p>
          <a:p>
            <a:r>
              <a:rPr lang="en-US" dirty="0"/>
              <a:t>DORA’s metrics prove that you can respond to change quickly and safely</a:t>
            </a:r>
          </a:p>
          <a:p>
            <a:r>
              <a:rPr lang="en-US" dirty="0"/>
              <a:t>The Quick Check compares you against your peers</a:t>
            </a:r>
          </a:p>
        </p:txBody>
      </p:sp>
      <p:grpSp>
        <p:nvGrpSpPr>
          <p:cNvPr id="4" name="Group 3">
            <a:extLst>
              <a:ext uri="{FF2B5EF4-FFF2-40B4-BE49-F238E27FC236}">
                <a16:creationId xmlns:a16="http://schemas.microsoft.com/office/drawing/2014/main" id="{7A190455-259F-8078-FB82-866DA9AB8830}"/>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997A17F1-E0FB-FEE4-8F45-A9A4B9D8CD0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580FF7A-F2C9-28F9-09D1-FEE8F6CDC001}"/>
                </a:ext>
              </a:extLst>
            </p:cNvPr>
            <p:cNvSpPr/>
            <p:nvPr/>
          </p:nvSpPr>
          <p:spPr>
            <a:xfrm>
              <a:off x="9970651" y="6285411"/>
              <a:ext cx="347472" cy="274320"/>
            </a:xfrm>
            <a:prstGeom prst="rect">
              <a:avLst/>
            </a:prstGeom>
            <a:blipFill dpi="0" rotWithShape="1">
              <a:blip r:embed="rId6">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985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0EA6-3089-DE87-E513-C18A7EA26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560A6-F55F-2CA2-378F-7DABF5F74984}"/>
              </a:ext>
            </a:extLst>
          </p:cNvPr>
          <p:cNvSpPr>
            <a:spLocks noGrp="1"/>
          </p:cNvSpPr>
          <p:nvPr>
            <p:ph type="title"/>
          </p:nvPr>
        </p:nvSpPr>
        <p:spPr/>
        <p:txBody>
          <a:bodyPr/>
          <a:lstStyle/>
          <a:p>
            <a:r>
              <a:rPr lang="en-US" dirty="0">
                <a:solidFill>
                  <a:schemeClr val="bg1">
                    <a:lumMod val="65000"/>
                  </a:schemeClr>
                </a:solidFill>
              </a:rPr>
              <a:t>Build The Right Thing</a:t>
            </a:r>
          </a:p>
        </p:txBody>
      </p:sp>
      <p:sp>
        <p:nvSpPr>
          <p:cNvPr id="3" name="Content Placeholder 2">
            <a:extLst>
              <a:ext uri="{FF2B5EF4-FFF2-40B4-BE49-F238E27FC236}">
                <a16:creationId xmlns:a16="http://schemas.microsoft.com/office/drawing/2014/main" id="{E16C785C-701C-AC4A-E541-4F38EB162681}"/>
              </a:ext>
            </a:extLst>
          </p:cNvPr>
          <p:cNvSpPr>
            <a:spLocks noGrp="1"/>
          </p:cNvSpPr>
          <p:nvPr>
            <p:ph idx="1"/>
          </p:nvPr>
        </p:nvSpPr>
        <p:spPr>
          <a:xfrm>
            <a:off x="838200" y="1825625"/>
            <a:ext cx="10515600" cy="4749836"/>
          </a:xfrm>
        </p:spPr>
        <p:txBody>
          <a:bodyPr>
            <a:normAutofit/>
          </a:bodyPr>
          <a:lstStyle/>
          <a:p>
            <a:r>
              <a:rPr lang="en-US" dirty="0"/>
              <a:t>But it doesn’t matter if we can respond to change, if we’re responding to the wrong change</a:t>
            </a:r>
          </a:p>
          <a:p>
            <a:r>
              <a:rPr lang="en-US" dirty="0"/>
              <a:t>Too often we measure Efficiency and not Effectiveness</a:t>
            </a:r>
          </a:p>
          <a:p>
            <a:r>
              <a:rPr lang="en-US" dirty="0"/>
              <a:t>Define success criteria for a story, retro back on it</a:t>
            </a:r>
          </a:p>
          <a:p>
            <a:r>
              <a:rPr lang="en-US" dirty="0"/>
              <a:t>Define North Star metrics and track them</a:t>
            </a:r>
          </a:p>
          <a:p>
            <a:r>
              <a:rPr lang="en-US" dirty="0"/>
              <a:t>Usage is always a good metric</a:t>
            </a:r>
          </a:p>
          <a:p>
            <a:r>
              <a:rPr lang="en-US" dirty="0"/>
              <a:t>Jeff Patton video on </a:t>
            </a:r>
            <a:r>
              <a:rPr lang="en-US" dirty="0">
                <a:hlinkClick r:id="rId3"/>
              </a:rPr>
              <a:t>Output vs Outcome vs Impact</a:t>
            </a:r>
            <a:endParaRPr lang="en-US" dirty="0"/>
          </a:p>
          <a:p>
            <a:r>
              <a:rPr lang="en-US" dirty="0"/>
              <a:t>My number 1 beef with Scrum is there’s no ceremony that emphasizes “did what we build actually matter”</a:t>
            </a:r>
          </a:p>
          <a:p>
            <a:endParaRPr lang="en-US" dirty="0"/>
          </a:p>
          <a:p>
            <a:endParaRPr lang="en-US" dirty="0"/>
          </a:p>
        </p:txBody>
      </p:sp>
      <p:grpSp>
        <p:nvGrpSpPr>
          <p:cNvPr id="4" name="Group 3">
            <a:extLst>
              <a:ext uri="{FF2B5EF4-FFF2-40B4-BE49-F238E27FC236}">
                <a16:creationId xmlns:a16="http://schemas.microsoft.com/office/drawing/2014/main" id="{F4581931-0313-A089-A1D0-979070FE6C2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37BCC4A-C5F2-4493-7415-0CAC01ECDCFD}"/>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EF3469D0-0C11-DCFE-06F9-AD3ED1657EF4}"/>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51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AA604-6981-EEA1-BB0D-6E16F176A2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EBFD2-91DF-CC9D-87E7-0A0B90F4ED3E}"/>
              </a:ext>
            </a:extLst>
          </p:cNvPr>
          <p:cNvSpPr>
            <a:spLocks noGrp="1"/>
          </p:cNvSpPr>
          <p:nvPr>
            <p:ph type="title"/>
          </p:nvPr>
        </p:nvSpPr>
        <p:spPr/>
        <p:txBody>
          <a:bodyPr/>
          <a:lstStyle/>
          <a:p>
            <a:r>
              <a:rPr lang="en-US" dirty="0">
                <a:solidFill>
                  <a:schemeClr val="bg1">
                    <a:lumMod val="65000"/>
                  </a:schemeClr>
                </a:solidFill>
              </a:rPr>
              <a:t>The Iron Triangle</a:t>
            </a:r>
          </a:p>
        </p:txBody>
      </p:sp>
      <p:grpSp>
        <p:nvGrpSpPr>
          <p:cNvPr id="4" name="Group 3">
            <a:extLst>
              <a:ext uri="{FF2B5EF4-FFF2-40B4-BE49-F238E27FC236}">
                <a16:creationId xmlns:a16="http://schemas.microsoft.com/office/drawing/2014/main" id="{E2602234-0773-0497-01DC-2FF7321A97E7}"/>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48F8222-730A-2EF2-2463-BF3BA64D41C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BC22F13-B13F-6834-82D8-94BB1583A1CB}"/>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undefined">
            <a:extLst>
              <a:ext uri="{FF2B5EF4-FFF2-40B4-BE49-F238E27FC236}">
                <a16:creationId xmlns:a16="http://schemas.microsoft.com/office/drawing/2014/main" id="{992BAFC3-4390-97B7-36B4-F86F606D7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41" y="1621744"/>
            <a:ext cx="6142173" cy="516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91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D5C58-5862-CA96-0E3E-A4A24A04F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FB3032-5F2D-AE1C-C107-345B9E24D61C}"/>
              </a:ext>
            </a:extLst>
          </p:cNvPr>
          <p:cNvSpPr>
            <a:spLocks noGrp="1"/>
          </p:cNvSpPr>
          <p:nvPr>
            <p:ph type="title"/>
          </p:nvPr>
        </p:nvSpPr>
        <p:spPr/>
        <p:txBody>
          <a:bodyPr/>
          <a:lstStyle/>
          <a:p>
            <a:r>
              <a:rPr lang="en-US" dirty="0">
                <a:solidFill>
                  <a:schemeClr val="bg1">
                    <a:lumMod val="65000"/>
                  </a:schemeClr>
                </a:solidFill>
              </a:rPr>
              <a:t>What’s the problem?</a:t>
            </a:r>
          </a:p>
        </p:txBody>
      </p:sp>
      <p:grpSp>
        <p:nvGrpSpPr>
          <p:cNvPr id="4" name="Group 3">
            <a:extLst>
              <a:ext uri="{FF2B5EF4-FFF2-40B4-BE49-F238E27FC236}">
                <a16:creationId xmlns:a16="http://schemas.microsoft.com/office/drawing/2014/main" id="{3EF7B743-0588-CB2C-B87B-FFB2C98806FB}"/>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DBB72C6A-D8BA-88EC-313A-C25F0C66BF7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7D004B7A-68D9-8B77-0E99-4F4393AE2A8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undefined">
            <a:extLst>
              <a:ext uri="{FF2B5EF4-FFF2-40B4-BE49-F238E27FC236}">
                <a16:creationId xmlns:a16="http://schemas.microsoft.com/office/drawing/2014/main" id="{A60C97BA-CA4E-A1EB-A6ED-3FD4D8B9E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41" y="1621744"/>
            <a:ext cx="6142173" cy="516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272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32CF0-7F7F-32BB-39C5-6F1C83051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8BDF3D-CEA9-B75E-E8F1-A5D51C1F8C89}"/>
              </a:ext>
            </a:extLst>
          </p:cNvPr>
          <p:cNvSpPr>
            <a:spLocks noGrp="1"/>
          </p:cNvSpPr>
          <p:nvPr>
            <p:ph type="title"/>
          </p:nvPr>
        </p:nvSpPr>
        <p:spPr/>
        <p:txBody>
          <a:bodyPr/>
          <a:lstStyle/>
          <a:p>
            <a:r>
              <a:rPr lang="en-US" dirty="0">
                <a:solidFill>
                  <a:schemeClr val="bg1">
                    <a:lumMod val="65000"/>
                  </a:schemeClr>
                </a:solidFill>
              </a:rPr>
              <a:t>It doesn’t measure Outcomes and Impact</a:t>
            </a:r>
          </a:p>
        </p:txBody>
      </p:sp>
      <p:grpSp>
        <p:nvGrpSpPr>
          <p:cNvPr id="4" name="Group 3">
            <a:extLst>
              <a:ext uri="{FF2B5EF4-FFF2-40B4-BE49-F238E27FC236}">
                <a16:creationId xmlns:a16="http://schemas.microsoft.com/office/drawing/2014/main" id="{E96B5891-0155-26F3-319D-86E62DD512E8}"/>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279AD07F-5616-B489-BFC2-F589C637775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0A214C1F-03FD-8037-22D6-E58FDC67CD3F}"/>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undefined">
            <a:extLst>
              <a:ext uri="{FF2B5EF4-FFF2-40B4-BE49-F238E27FC236}">
                <a16:creationId xmlns:a16="http://schemas.microsoft.com/office/drawing/2014/main" id="{918453E9-5E3D-B7D2-D4E3-4E575D9AD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41" y="1621744"/>
            <a:ext cx="6142173" cy="516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269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42D24-66D0-F9B9-0BF2-ED121FB5678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935A28F-E0A6-2722-7D8B-8DC627BA2FE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83D15228-DDFA-E018-816C-365A58D9955B}"/>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3FCDB002-B6CE-5738-FB6B-899D1B9E0B6C}"/>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Steve Jobs - Wikipedia">
            <a:extLst>
              <a:ext uri="{FF2B5EF4-FFF2-40B4-BE49-F238E27FC236}">
                <a16:creationId xmlns:a16="http://schemas.microsoft.com/office/drawing/2014/main" id="{B8BBB9B6-AD2A-C40F-C7C1-56BCC127F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700" y="0"/>
            <a:ext cx="7085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752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3B7DF-1AE0-27F8-E7B7-BADB7D4EE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2584B-8A71-1A27-F7CF-D15042EA781E}"/>
              </a:ext>
            </a:extLst>
          </p:cNvPr>
          <p:cNvSpPr>
            <a:spLocks noGrp="1"/>
          </p:cNvSpPr>
          <p:nvPr>
            <p:ph type="title"/>
          </p:nvPr>
        </p:nvSpPr>
        <p:spPr/>
        <p:txBody>
          <a:bodyPr/>
          <a:lstStyle/>
          <a:p>
            <a:r>
              <a:rPr lang="en-US" dirty="0">
                <a:solidFill>
                  <a:schemeClr val="bg1">
                    <a:lumMod val="65000"/>
                  </a:schemeClr>
                </a:solidFill>
              </a:rPr>
              <a:t>Takeaways</a:t>
            </a:r>
          </a:p>
        </p:txBody>
      </p:sp>
      <p:sp>
        <p:nvSpPr>
          <p:cNvPr id="3" name="Content Placeholder 2">
            <a:extLst>
              <a:ext uri="{FF2B5EF4-FFF2-40B4-BE49-F238E27FC236}">
                <a16:creationId xmlns:a16="http://schemas.microsoft.com/office/drawing/2014/main" id="{C0F97955-F0F2-9135-F362-F556F92E7F42}"/>
              </a:ext>
            </a:extLst>
          </p:cNvPr>
          <p:cNvSpPr>
            <a:spLocks noGrp="1"/>
          </p:cNvSpPr>
          <p:nvPr>
            <p:ph idx="1"/>
          </p:nvPr>
        </p:nvSpPr>
        <p:spPr>
          <a:xfrm>
            <a:off x="838200" y="1825624"/>
            <a:ext cx="10863876" cy="4779637"/>
          </a:xfrm>
        </p:spPr>
        <p:txBody>
          <a:bodyPr>
            <a:normAutofit/>
          </a:bodyPr>
          <a:lstStyle/>
          <a:p>
            <a:r>
              <a:rPr lang="en-US" dirty="0"/>
              <a:t>Refresher on what agile is supposed to be about</a:t>
            </a:r>
          </a:p>
          <a:p>
            <a:r>
              <a:rPr lang="en-US" dirty="0"/>
              <a:t>Ideas on how to improve your agile processes</a:t>
            </a:r>
          </a:p>
          <a:p>
            <a:endParaRPr lang="en-US" dirty="0"/>
          </a:p>
        </p:txBody>
      </p:sp>
      <p:grpSp>
        <p:nvGrpSpPr>
          <p:cNvPr id="9" name="Group 8">
            <a:extLst>
              <a:ext uri="{FF2B5EF4-FFF2-40B4-BE49-F238E27FC236}">
                <a16:creationId xmlns:a16="http://schemas.microsoft.com/office/drawing/2014/main" id="{C604581C-E8EA-3C98-F204-B21CB5C629EC}"/>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001441B3-659F-409B-2C88-43F8A0BCF1B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743303B4-4D14-8815-4FB9-35327CDEE9F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222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40787-CAA1-20F6-DCDA-72E45C7FAF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BD63C-A0F2-A611-1B3D-9FCBE5BD9A69}"/>
              </a:ext>
            </a:extLst>
          </p:cNvPr>
          <p:cNvSpPr>
            <a:spLocks noGrp="1"/>
          </p:cNvSpPr>
          <p:nvPr>
            <p:ph type="title"/>
          </p:nvPr>
        </p:nvSpPr>
        <p:spPr/>
        <p:txBody>
          <a:bodyPr/>
          <a:lstStyle/>
          <a:p>
            <a:r>
              <a:rPr lang="en-US" dirty="0">
                <a:solidFill>
                  <a:schemeClr val="bg1">
                    <a:lumMod val="65000"/>
                  </a:schemeClr>
                </a:solidFill>
              </a:rPr>
              <a:t>Resources</a:t>
            </a:r>
          </a:p>
        </p:txBody>
      </p:sp>
      <p:sp>
        <p:nvSpPr>
          <p:cNvPr id="3" name="Content Placeholder 2">
            <a:extLst>
              <a:ext uri="{FF2B5EF4-FFF2-40B4-BE49-F238E27FC236}">
                <a16:creationId xmlns:a16="http://schemas.microsoft.com/office/drawing/2014/main" id="{38099262-8A14-8819-2427-515E343E59AC}"/>
              </a:ext>
            </a:extLst>
          </p:cNvPr>
          <p:cNvSpPr>
            <a:spLocks noGrp="1"/>
          </p:cNvSpPr>
          <p:nvPr>
            <p:ph idx="1"/>
          </p:nvPr>
        </p:nvSpPr>
        <p:spPr>
          <a:xfrm>
            <a:off x="838200" y="1825624"/>
            <a:ext cx="10863876" cy="4779637"/>
          </a:xfrm>
        </p:spPr>
        <p:txBody>
          <a:bodyPr>
            <a:normAutofit/>
          </a:bodyPr>
          <a:lstStyle/>
          <a:p>
            <a:r>
              <a:rPr lang="en-US" dirty="0"/>
              <a:t>This slide deck at </a:t>
            </a:r>
            <a:r>
              <a:rPr lang="en-US" dirty="0">
                <a:hlinkClick r:id="rId3"/>
              </a:rPr>
              <a:t>https://scottsauber.com</a:t>
            </a:r>
            <a:r>
              <a:rPr lang="en-US" dirty="0"/>
              <a:t> </a:t>
            </a:r>
          </a:p>
        </p:txBody>
      </p:sp>
      <p:grpSp>
        <p:nvGrpSpPr>
          <p:cNvPr id="9" name="Group 8">
            <a:extLst>
              <a:ext uri="{FF2B5EF4-FFF2-40B4-BE49-F238E27FC236}">
                <a16:creationId xmlns:a16="http://schemas.microsoft.com/office/drawing/2014/main" id="{C13C09DA-06A0-E6CC-8DE3-5C8152B1EFA8}"/>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AE682F23-7045-ADCC-CF8D-A1973409830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74F53D22-E3A3-3F3C-7DDD-05A83C70CF6A}"/>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7928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Questions?</a:t>
            </a:r>
            <a:br>
              <a:rPr lang="en-US" sz="7200" dirty="0">
                <a:solidFill>
                  <a:schemeClr val="bg1"/>
                </a:solidFill>
                <a:latin typeface="+mn-lt"/>
              </a:rPr>
            </a:br>
            <a:r>
              <a:rPr lang="en-US" sz="2400" dirty="0">
                <a:solidFill>
                  <a:schemeClr val="bg1"/>
                </a:solidFill>
                <a:latin typeface="+mn-lt"/>
              </a:rPr>
              <a:t>ssauber@leantechniques.com</a:t>
            </a:r>
          </a:p>
        </p:txBody>
      </p:sp>
      <p:sp>
        <p:nvSpPr>
          <p:cNvPr id="8" name="Subtitle 2">
            <a:extLst>
              <a:ext uri="{FF2B5EF4-FFF2-40B4-BE49-F238E27FC236}">
                <a16:creationId xmlns:a16="http://schemas.microsoft.com/office/drawing/2014/main" id="{097882A2-4820-4881-9C23-D09EE5DE1AF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sp>
        <p:nvSpPr>
          <p:cNvPr id="3" name="TextBox 2">
            <a:extLst>
              <a:ext uri="{FF2B5EF4-FFF2-40B4-BE49-F238E27FC236}">
                <a16:creationId xmlns:a16="http://schemas.microsoft.com/office/drawing/2014/main" id="{F77142A0-7D55-44AD-E129-1BB9F7B444D3}"/>
              </a:ext>
            </a:extLst>
          </p:cNvPr>
          <p:cNvSpPr txBox="1"/>
          <p:nvPr/>
        </p:nvSpPr>
        <p:spPr>
          <a:xfrm>
            <a:off x="9757202" y="2006898"/>
            <a:ext cx="2278626" cy="369332"/>
          </a:xfrm>
          <a:prstGeom prst="rect">
            <a:avLst/>
          </a:prstGeom>
          <a:noFill/>
        </p:spPr>
        <p:txBody>
          <a:bodyPr wrap="square" rtlCol="0">
            <a:spAutoFit/>
          </a:bodyPr>
          <a:lstStyle/>
          <a:p>
            <a:r>
              <a:rPr lang="en-US" dirty="0">
                <a:solidFill>
                  <a:schemeClr val="bg1"/>
                </a:solidFill>
              </a:rPr>
              <a:t>Add me on LinkedIn:</a:t>
            </a:r>
          </a:p>
        </p:txBody>
      </p:sp>
      <p:sp>
        <p:nvSpPr>
          <p:cNvPr id="10" name="Subtitle 2">
            <a:extLst>
              <a:ext uri="{FF2B5EF4-FFF2-40B4-BE49-F238E27FC236}">
                <a16:creationId xmlns:a16="http://schemas.microsoft.com/office/drawing/2014/main" id="{CAEDCF79-6369-3312-C72B-E492C2FFC565}"/>
              </a:ext>
            </a:extLst>
          </p:cNvPr>
          <p:cNvSpPr txBox="1">
            <a:spLocks/>
          </p:cNvSpPr>
          <p:nvPr/>
        </p:nvSpPr>
        <p:spPr>
          <a:xfrm>
            <a:off x="5043951" y="4156198"/>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@scottsauber</a:t>
            </a:r>
          </a:p>
        </p:txBody>
      </p:sp>
      <p:pic>
        <p:nvPicPr>
          <p:cNvPr id="1026" name="Picture 2" descr="X Logo, symbol, meaning, history, PNG, brand">
            <a:extLst>
              <a:ext uri="{FF2B5EF4-FFF2-40B4-BE49-F238E27FC236}">
                <a16:creationId xmlns:a16="http://schemas.microsoft.com/office/drawing/2014/main" id="{F43D63E0-A688-C307-CCD2-BB6EF2506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122" y="4254507"/>
            <a:ext cx="493701" cy="2777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luesky and your brand by Heidi Waterhouse">
            <a:extLst>
              <a:ext uri="{FF2B5EF4-FFF2-40B4-BE49-F238E27FC236}">
                <a16:creationId xmlns:a16="http://schemas.microsoft.com/office/drawing/2014/main" id="{1CC8890B-0833-1285-D911-117258AB3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122" y="4695819"/>
            <a:ext cx="474323" cy="474323"/>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17DCEF15-AD0C-D5B5-B282-2784AFF9A20C}"/>
              </a:ext>
            </a:extLst>
          </p:cNvPr>
          <p:cNvSpPr txBox="1">
            <a:spLocks/>
          </p:cNvSpPr>
          <p:nvPr/>
        </p:nvSpPr>
        <p:spPr>
          <a:xfrm>
            <a:off x="4984959" y="4697791"/>
            <a:ext cx="2785071"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@scottsauber.com</a:t>
            </a:r>
          </a:p>
        </p:txBody>
      </p:sp>
      <p:pic>
        <p:nvPicPr>
          <p:cNvPr id="9" name="Picture 8">
            <a:extLst>
              <a:ext uri="{FF2B5EF4-FFF2-40B4-BE49-F238E27FC236}">
                <a16:creationId xmlns:a16="http://schemas.microsoft.com/office/drawing/2014/main" id="{DEC1733D-8170-432C-81DC-7929E97F0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1444" y="2403682"/>
            <a:ext cx="1950396" cy="1950396"/>
          </a:xfrm>
          <a:prstGeom prst="rect">
            <a:avLst/>
          </a:prstGeom>
        </p:spPr>
      </p:pic>
    </p:spTree>
    <p:extLst>
      <p:ext uri="{BB962C8B-B14F-4D97-AF65-F5344CB8AC3E}">
        <p14:creationId xmlns:p14="http://schemas.microsoft.com/office/powerpoint/2010/main" val="91098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Goals</a:t>
            </a:r>
          </a:p>
        </p:txBody>
      </p:sp>
      <p:sp>
        <p:nvSpPr>
          <p:cNvPr id="7" name="Content Placeholder 2">
            <a:extLst>
              <a:ext uri="{FF2B5EF4-FFF2-40B4-BE49-F238E27FC236}">
                <a16:creationId xmlns:a16="http://schemas.microsoft.com/office/drawing/2014/main" id="{7F7A8C53-9310-C497-719C-5A3536D0FE56}"/>
              </a:ext>
            </a:extLst>
          </p:cNvPr>
          <p:cNvSpPr txBox="1">
            <a:spLocks/>
          </p:cNvSpPr>
          <p:nvPr/>
        </p:nvSpPr>
        <p:spPr>
          <a:xfrm>
            <a:off x="838200" y="1779905"/>
            <a:ext cx="10515600" cy="5078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Better understanding of what agile is and its roots</a:t>
            </a:r>
          </a:p>
          <a:p>
            <a:r>
              <a:rPr lang="en-US" dirty="0"/>
              <a:t>Practical ideas to apply to your agile processes immediately</a:t>
            </a:r>
          </a:p>
        </p:txBody>
      </p:sp>
      <p:grpSp>
        <p:nvGrpSpPr>
          <p:cNvPr id="3" name="Group 2">
            <a:extLst>
              <a:ext uri="{FF2B5EF4-FFF2-40B4-BE49-F238E27FC236}">
                <a16:creationId xmlns:a16="http://schemas.microsoft.com/office/drawing/2014/main" id="{2CEB91B4-E2BE-9DC9-0086-7EEC34A95831}"/>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8A4D90AD-4CF9-D7A8-10DF-97D7659583D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00495BA5-ADC8-BF66-0118-599F20BD2A37}"/>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538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A9D1A51A-875B-E07C-ABD9-AE99D9ED31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3368D-36C4-F85D-3772-FC6A8D968AA0}"/>
              </a:ext>
            </a:extLst>
          </p:cNvPr>
          <p:cNvSpPr>
            <a:spLocks noGrp="1"/>
          </p:cNvSpPr>
          <p:nvPr>
            <p:ph type="title"/>
          </p:nvPr>
        </p:nvSpPr>
        <p:spPr>
          <a:xfrm>
            <a:off x="838200" y="564204"/>
            <a:ext cx="10515600" cy="5828432"/>
          </a:xfrm>
        </p:spPr>
        <p:txBody>
          <a:bodyPr>
            <a:normAutofit/>
          </a:bodyPr>
          <a:lstStyle/>
          <a:p>
            <a:pPr algn="ctr"/>
            <a:r>
              <a:rPr lang="en-US" sz="7200" dirty="0">
                <a:solidFill>
                  <a:schemeClr val="bg1"/>
                </a:solidFill>
                <a:latin typeface="+mn-lt"/>
              </a:rPr>
              <a:t>Thanks!</a:t>
            </a:r>
            <a:br>
              <a:rPr lang="en-US" sz="7200" dirty="0">
                <a:solidFill>
                  <a:schemeClr val="bg1"/>
                </a:solidFill>
                <a:latin typeface="+mn-lt"/>
              </a:rPr>
            </a:br>
            <a:endParaRPr lang="en-US" sz="2400" dirty="0">
              <a:solidFill>
                <a:schemeClr val="bg1"/>
              </a:solidFill>
              <a:latin typeface="+mn-lt"/>
            </a:endParaRPr>
          </a:p>
        </p:txBody>
      </p:sp>
      <p:sp>
        <p:nvSpPr>
          <p:cNvPr id="8" name="Subtitle 2">
            <a:extLst>
              <a:ext uri="{FF2B5EF4-FFF2-40B4-BE49-F238E27FC236}">
                <a16:creationId xmlns:a16="http://schemas.microsoft.com/office/drawing/2014/main" id="{FDCEFC7E-CC47-1B39-C15E-FB0E16973278}"/>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sp>
        <p:nvSpPr>
          <p:cNvPr id="3" name="TextBox 2">
            <a:extLst>
              <a:ext uri="{FF2B5EF4-FFF2-40B4-BE49-F238E27FC236}">
                <a16:creationId xmlns:a16="http://schemas.microsoft.com/office/drawing/2014/main" id="{7E782246-6BA0-EDDE-DCF2-CF6EC464F74C}"/>
              </a:ext>
            </a:extLst>
          </p:cNvPr>
          <p:cNvSpPr txBox="1"/>
          <p:nvPr/>
        </p:nvSpPr>
        <p:spPr>
          <a:xfrm>
            <a:off x="9757202" y="2006898"/>
            <a:ext cx="2278626" cy="369332"/>
          </a:xfrm>
          <a:prstGeom prst="rect">
            <a:avLst/>
          </a:prstGeom>
          <a:noFill/>
        </p:spPr>
        <p:txBody>
          <a:bodyPr wrap="square" rtlCol="0">
            <a:spAutoFit/>
          </a:bodyPr>
          <a:lstStyle/>
          <a:p>
            <a:r>
              <a:rPr lang="en-US" dirty="0">
                <a:solidFill>
                  <a:schemeClr val="bg1"/>
                </a:solidFill>
              </a:rPr>
              <a:t>Add me on LinkedIn:</a:t>
            </a:r>
          </a:p>
        </p:txBody>
      </p:sp>
      <p:pic>
        <p:nvPicPr>
          <p:cNvPr id="9" name="Picture 8">
            <a:extLst>
              <a:ext uri="{FF2B5EF4-FFF2-40B4-BE49-F238E27FC236}">
                <a16:creationId xmlns:a16="http://schemas.microsoft.com/office/drawing/2014/main" id="{B35A39A9-773B-FF19-A0F2-21293EE74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444" y="2403682"/>
            <a:ext cx="1950396" cy="1950396"/>
          </a:xfrm>
          <a:prstGeom prst="rect">
            <a:avLst/>
          </a:prstGeom>
        </p:spPr>
      </p:pic>
    </p:spTree>
    <p:extLst>
      <p:ext uri="{BB962C8B-B14F-4D97-AF65-F5344CB8AC3E}">
        <p14:creationId xmlns:p14="http://schemas.microsoft.com/office/powerpoint/2010/main" val="103562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Who am I?	</a:t>
            </a:r>
          </a:p>
        </p:txBody>
      </p:sp>
      <p:sp>
        <p:nvSpPr>
          <p:cNvPr id="3" name="Content Placeholder 2"/>
          <p:cNvSpPr>
            <a:spLocks noGrp="1"/>
          </p:cNvSpPr>
          <p:nvPr>
            <p:ph idx="1"/>
          </p:nvPr>
        </p:nvSpPr>
        <p:spPr>
          <a:xfrm>
            <a:off x="838200" y="1825625"/>
            <a:ext cx="8056808" cy="4351338"/>
          </a:xfrm>
        </p:spPr>
        <p:txBody>
          <a:bodyPr/>
          <a:lstStyle/>
          <a:p>
            <a:r>
              <a:rPr lang="en-US" dirty="0"/>
              <a:t>Director of Engineering at </a:t>
            </a:r>
            <a:r>
              <a:rPr lang="en-US" dirty="0">
                <a:hlinkClick r:id="rId3"/>
              </a:rPr>
              <a:t>Lean </a:t>
            </a:r>
            <a:r>
              <a:rPr lang="en-US" dirty="0" err="1">
                <a:hlinkClick r:id="rId3"/>
              </a:rPr>
              <a:t>TECHniques</a:t>
            </a:r>
            <a:endParaRPr lang="en-US" dirty="0"/>
          </a:p>
          <a:p>
            <a:r>
              <a:rPr lang="en-US" dirty="0">
                <a:hlinkClick r:id="rId4"/>
              </a:rPr>
              <a:t>Microsoft MVP</a:t>
            </a:r>
            <a:endParaRPr lang="en-US" dirty="0"/>
          </a:p>
          <a:p>
            <a:r>
              <a:rPr lang="en-US" dirty="0" err="1">
                <a:hlinkClick r:id="rId5"/>
              </a:rPr>
              <a:t>Dometrain</a:t>
            </a:r>
            <a:r>
              <a:rPr lang="en-US" dirty="0">
                <a:hlinkClick r:id="rId5"/>
              </a:rPr>
              <a:t> Author</a:t>
            </a:r>
            <a:endParaRPr lang="en-US" dirty="0"/>
          </a:p>
          <a:p>
            <a:r>
              <a:rPr lang="en-US" dirty="0"/>
              <a:t>Redgate Community Ambassador</a:t>
            </a:r>
          </a:p>
          <a:p>
            <a:r>
              <a:rPr lang="en-US" dirty="0"/>
              <a:t>Co-organizer of </a:t>
            </a:r>
            <a:r>
              <a:rPr lang="en-US" dirty="0">
                <a:hlinkClick r:id="rId6"/>
              </a:rPr>
              <a:t>Iowa .NET User Group</a:t>
            </a:r>
            <a:endParaRPr lang="en-US" dirty="0">
              <a:hlinkClick r:id="rId7"/>
            </a:endParaRPr>
          </a:p>
        </p:txBody>
      </p:sp>
      <p:pic>
        <p:nvPicPr>
          <p:cNvPr id="5" name="Picture 2">
            <a:extLst>
              <a:ext uri="{FF2B5EF4-FFF2-40B4-BE49-F238E27FC236}">
                <a16:creationId xmlns:a16="http://schemas.microsoft.com/office/drawing/2014/main" id="{E7CC776C-DC3F-D0B5-5231-4112653EFC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1540000">
            <a:off x="8953197" y="4559863"/>
            <a:ext cx="2584299" cy="15893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E6AE3F5-A57F-F976-3F78-41D6E87C255F}"/>
              </a:ext>
            </a:extLst>
          </p:cNvPr>
          <p:cNvPicPr>
            <a:picLocks noChangeAspect="1"/>
          </p:cNvPicPr>
          <p:nvPr/>
        </p:nvPicPr>
        <p:blipFill>
          <a:blip r:embed="rId9"/>
          <a:stretch>
            <a:fillRect/>
          </a:stretch>
        </p:blipFill>
        <p:spPr>
          <a:xfrm>
            <a:off x="824793" y="4320570"/>
            <a:ext cx="2017351" cy="2017351"/>
          </a:xfrm>
          <a:prstGeom prst="rect">
            <a:avLst/>
          </a:prstGeom>
        </p:spPr>
      </p:pic>
      <p:pic>
        <p:nvPicPr>
          <p:cNvPr id="7" name="Picture 2" descr="Microsoft MVP Communities (@MVPAward) / X">
            <a:extLst>
              <a:ext uri="{FF2B5EF4-FFF2-40B4-BE49-F238E27FC236}">
                <a16:creationId xmlns:a16="http://schemas.microsoft.com/office/drawing/2014/main" id="{C67B11EE-26D8-F622-00D3-C0E2B30A304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44204" y="4578246"/>
            <a:ext cx="1502000" cy="150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ourses crafted for the real world - Dometrain">
            <a:extLst>
              <a:ext uri="{FF2B5EF4-FFF2-40B4-BE49-F238E27FC236}">
                <a16:creationId xmlns:a16="http://schemas.microsoft.com/office/drawing/2014/main" id="{64A20FB0-C1F9-33B8-D3BE-E1825A53CA8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033" r="17323"/>
          <a:stretch/>
        </p:blipFill>
        <p:spPr bwMode="auto">
          <a:xfrm>
            <a:off x="5058153" y="4578245"/>
            <a:ext cx="1885907" cy="15082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rectory | Redgate Software">
            <a:extLst>
              <a:ext uri="{FF2B5EF4-FFF2-40B4-BE49-F238E27FC236}">
                <a16:creationId xmlns:a16="http://schemas.microsoft.com/office/drawing/2014/main" id="{E3052ACE-16D8-EE1A-A393-F0760EDE476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69875" y="4588232"/>
            <a:ext cx="1117569" cy="1492014"/>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B54ADB8D-3127-6969-9CAA-DB62019DDAEF}"/>
              </a:ext>
            </a:extLst>
          </p:cNvPr>
          <p:cNvSpPr txBox="1">
            <a:spLocks/>
          </p:cNvSpPr>
          <p:nvPr/>
        </p:nvSpPr>
        <p:spPr>
          <a:xfrm>
            <a:off x="1450644" y="6255713"/>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@scottsauber</a:t>
            </a:r>
          </a:p>
        </p:txBody>
      </p:sp>
      <p:pic>
        <p:nvPicPr>
          <p:cNvPr id="10" name="Picture 2" descr="X Logo, symbol, meaning, history, PNG, brand">
            <a:extLst>
              <a:ext uri="{FF2B5EF4-FFF2-40B4-BE49-F238E27FC236}">
                <a16:creationId xmlns:a16="http://schemas.microsoft.com/office/drawing/2014/main" id="{17538D67-4A8A-BB28-0082-2C28CA3A1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0815" y="6354022"/>
            <a:ext cx="493701" cy="2777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luesky and your brand by Heidi Waterhouse">
            <a:extLst>
              <a:ext uri="{FF2B5EF4-FFF2-40B4-BE49-F238E27FC236}">
                <a16:creationId xmlns:a16="http://schemas.microsoft.com/office/drawing/2014/main" id="{4D42BC1A-9DB3-0BC4-6C73-D6F6FBB43B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2400" y="6246034"/>
            <a:ext cx="474323" cy="474323"/>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B5ADE7F2-C185-616D-7FDF-B189ED448FC6}"/>
              </a:ext>
            </a:extLst>
          </p:cNvPr>
          <p:cNvSpPr txBox="1">
            <a:spLocks/>
          </p:cNvSpPr>
          <p:nvPr/>
        </p:nvSpPr>
        <p:spPr>
          <a:xfrm>
            <a:off x="4053237" y="6248006"/>
            <a:ext cx="2785071"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@scottsauber.com</a:t>
            </a:r>
          </a:p>
        </p:txBody>
      </p:sp>
    </p:spTree>
    <p:extLst>
      <p:ext uri="{BB962C8B-B14F-4D97-AF65-F5344CB8AC3E}">
        <p14:creationId xmlns:p14="http://schemas.microsoft.com/office/powerpoint/2010/main" val="375558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Before agile</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Waterfall</a:t>
            </a:r>
          </a:p>
          <a:p>
            <a:r>
              <a:rPr lang="en-US" dirty="0"/>
              <a:t>Batch everything</a:t>
            </a:r>
          </a:p>
          <a:p>
            <a:r>
              <a:rPr lang="en-US" dirty="0"/>
              <a:t>Do all work up front before next steps</a:t>
            </a:r>
          </a:p>
          <a:p>
            <a:r>
              <a:rPr lang="en-US" dirty="0"/>
              <a:t>Problem is software changes</a:t>
            </a:r>
          </a:p>
          <a:p>
            <a:r>
              <a:rPr lang="en-US" dirty="0"/>
              <a:t>People and companies change their mind,</a:t>
            </a:r>
            <a:br>
              <a:rPr lang="en-US" dirty="0"/>
            </a:br>
            <a:r>
              <a:rPr lang="en-US" dirty="0"/>
              <a:t>environments change, </a:t>
            </a:r>
            <a:r>
              <a:rPr lang="en-US" dirty="0" err="1"/>
              <a:t>etc</a:t>
            </a:r>
            <a:endParaRPr lang="en-US" dirty="0"/>
          </a:p>
          <a:p>
            <a:r>
              <a:rPr lang="en-US" dirty="0"/>
              <a:t>Changing anything blows up the entire plan</a:t>
            </a:r>
          </a:p>
          <a:p>
            <a:r>
              <a:rPr lang="en-US" dirty="0"/>
              <a:t>Projects would take years without delivering</a:t>
            </a:r>
            <a:br>
              <a:rPr lang="en-US" dirty="0"/>
            </a:br>
            <a:r>
              <a:rPr lang="en-US" dirty="0"/>
              <a:t>value</a:t>
            </a:r>
          </a:p>
        </p:txBody>
      </p:sp>
      <p:grpSp>
        <p:nvGrpSpPr>
          <p:cNvPr id="4" name="Group 3">
            <a:extLst>
              <a:ext uri="{FF2B5EF4-FFF2-40B4-BE49-F238E27FC236}">
                <a16:creationId xmlns:a16="http://schemas.microsoft.com/office/drawing/2014/main" id="{B04A2ACA-FF87-8A20-6F8F-BFF8BF70827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258820E-D2AE-6AE9-CDB9-EAC898D35AC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5D74B29E-2554-BA60-5B26-1A510C83F47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2" name="Picture 4" descr="Waterfall Methodology. Waterfall Methodology | by Chathmini Jayathilaka |  Medium">
            <a:extLst>
              <a:ext uri="{FF2B5EF4-FFF2-40B4-BE49-F238E27FC236}">
                <a16:creationId xmlns:a16="http://schemas.microsoft.com/office/drawing/2014/main" id="{1D56978D-BE73-EC90-A0A3-E9C4AFA68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428" y="1825625"/>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80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2C367-1B5D-42E8-6377-AA121FAFF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89877-F8F2-165B-47AA-064B9DCD10A8}"/>
              </a:ext>
            </a:extLst>
          </p:cNvPr>
          <p:cNvSpPr>
            <a:spLocks noGrp="1"/>
          </p:cNvSpPr>
          <p:nvPr>
            <p:ph type="title"/>
          </p:nvPr>
        </p:nvSpPr>
        <p:spPr/>
        <p:txBody>
          <a:bodyPr/>
          <a:lstStyle/>
          <a:p>
            <a:r>
              <a:rPr lang="en-US" dirty="0">
                <a:solidFill>
                  <a:schemeClr val="bg1">
                    <a:lumMod val="65000"/>
                  </a:schemeClr>
                </a:solidFill>
              </a:rPr>
              <a:t>What is agile?</a:t>
            </a:r>
          </a:p>
        </p:txBody>
      </p:sp>
      <p:sp>
        <p:nvSpPr>
          <p:cNvPr id="3" name="Content Placeholder 2">
            <a:extLst>
              <a:ext uri="{FF2B5EF4-FFF2-40B4-BE49-F238E27FC236}">
                <a16:creationId xmlns:a16="http://schemas.microsoft.com/office/drawing/2014/main" id="{58A2193B-56C8-D5C7-E505-1C2C23FC1AAA}"/>
              </a:ext>
            </a:extLst>
          </p:cNvPr>
          <p:cNvSpPr>
            <a:spLocks noGrp="1"/>
          </p:cNvSpPr>
          <p:nvPr>
            <p:ph idx="1"/>
          </p:nvPr>
        </p:nvSpPr>
        <p:spPr>
          <a:xfrm>
            <a:off x="838200" y="1825625"/>
            <a:ext cx="10515600" cy="4749836"/>
          </a:xfrm>
        </p:spPr>
        <p:txBody>
          <a:bodyPr>
            <a:normAutofit/>
          </a:bodyPr>
          <a:lstStyle/>
          <a:p>
            <a:r>
              <a:rPr lang="en-US" dirty="0"/>
              <a:t>The ability to respond to change quickly and safely</a:t>
            </a:r>
          </a:p>
          <a:p>
            <a:r>
              <a:rPr lang="en-US" dirty="0"/>
              <a:t>Software is uncertain, let’s make small bets instead of large ones</a:t>
            </a:r>
          </a:p>
          <a:p>
            <a:r>
              <a:rPr lang="en-US" dirty="0"/>
              <a:t>A set of principles to guide to the ultimate goal of satisfying the customer through early and continuous delivery of valuable software</a:t>
            </a:r>
          </a:p>
        </p:txBody>
      </p:sp>
      <p:grpSp>
        <p:nvGrpSpPr>
          <p:cNvPr id="4" name="Group 3">
            <a:extLst>
              <a:ext uri="{FF2B5EF4-FFF2-40B4-BE49-F238E27FC236}">
                <a16:creationId xmlns:a16="http://schemas.microsoft.com/office/drawing/2014/main" id="{8D1925C4-6375-C02F-CF4C-101F0EB632C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6E488A77-47C8-743E-03E0-09E10198751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1C7970D-ABA3-ADA5-951A-CE188E16DF8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50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A6F74-6AD1-BA92-EEC0-C7DBB029B23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0161D25-A75E-FCFF-5779-44857A11D0F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2139EB18-4003-E4C6-BDF0-6AD6FF74DD3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EAE9387-4FC1-0794-81C4-6C1C95BD515A}"/>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Waterfall Vs Agile: Which is better for You and Why?">
            <a:extLst>
              <a:ext uri="{FF2B5EF4-FFF2-40B4-BE49-F238E27FC236}">
                <a16:creationId xmlns:a16="http://schemas.microsoft.com/office/drawing/2014/main" id="{77B11BAC-4749-988E-115E-9BFB6C96E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452" y="694583"/>
            <a:ext cx="9643095" cy="5590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431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55987</TotalTime>
  <Words>1544</Words>
  <Application>Microsoft Office PowerPoint</Application>
  <PresentationFormat>Widescreen</PresentationFormat>
  <Paragraphs>289</Paragraphs>
  <Slides>50</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Open Sans</vt:lpstr>
      <vt:lpstr>Office Theme</vt:lpstr>
      <vt:lpstr>You’re Doing Agile Right, but agile wrong</vt:lpstr>
      <vt:lpstr>Audience</vt:lpstr>
      <vt:lpstr>Poll</vt:lpstr>
      <vt:lpstr>Agenda</vt:lpstr>
      <vt:lpstr>Goals</vt:lpstr>
      <vt:lpstr>Who am I? </vt:lpstr>
      <vt:lpstr>Before agile</vt:lpstr>
      <vt:lpstr>What is agile?</vt:lpstr>
      <vt:lpstr>PowerPoint Presentation</vt:lpstr>
      <vt:lpstr>Agile Manifesto</vt:lpstr>
      <vt:lpstr>That’s it.</vt:lpstr>
      <vt:lpstr>Or it should’ve been…</vt:lpstr>
      <vt:lpstr>Framework Review</vt:lpstr>
      <vt:lpstr>Frameworks emerged</vt:lpstr>
      <vt:lpstr>Scrum at a high level</vt:lpstr>
      <vt:lpstr>Story Points Refresher</vt:lpstr>
      <vt:lpstr>Kanban at a high level</vt:lpstr>
      <vt:lpstr>PowerPoint Presentation</vt:lpstr>
      <vt:lpstr>Scrumban at a high level</vt:lpstr>
      <vt:lpstr>Frameworks</vt:lpstr>
      <vt:lpstr>Dreyfus Model</vt:lpstr>
      <vt:lpstr>That’s Agile,  what about agile?</vt:lpstr>
      <vt:lpstr>What is agile?</vt:lpstr>
      <vt:lpstr>Story time</vt:lpstr>
      <vt:lpstr>What Agile traps do organizations fall into?</vt:lpstr>
      <vt:lpstr>Problem with Sprints</vt:lpstr>
      <vt:lpstr>Problems with Sprints</vt:lpstr>
      <vt:lpstr>Problems with Sprints</vt:lpstr>
      <vt:lpstr>Stop doing Sprints</vt:lpstr>
      <vt:lpstr>Problems with SAFe</vt:lpstr>
      <vt:lpstr>PowerPoint Presentation</vt:lpstr>
      <vt:lpstr>Stop doing SAFe</vt:lpstr>
      <vt:lpstr>Instead…</vt:lpstr>
      <vt:lpstr>Problems with  Story Points</vt:lpstr>
      <vt:lpstr>Problems with Story Points</vt:lpstr>
      <vt:lpstr>Do “No Estimates” instead</vt:lpstr>
      <vt:lpstr>Random tips</vt:lpstr>
      <vt:lpstr>PowerPoint Presentation</vt:lpstr>
      <vt:lpstr>How do I know if I’m doing agile right?</vt:lpstr>
      <vt:lpstr>What was the point of agile again?</vt:lpstr>
      <vt:lpstr>Build It Right with DORA</vt:lpstr>
      <vt:lpstr>Build The Right Thing</vt:lpstr>
      <vt:lpstr>The Iron Triangle</vt:lpstr>
      <vt:lpstr>What’s the problem?</vt:lpstr>
      <vt:lpstr>It doesn’t measure Outcomes and Impact</vt:lpstr>
      <vt:lpstr>PowerPoint Presentation</vt:lpstr>
      <vt:lpstr>Takeaways</vt:lpstr>
      <vt:lpstr>Resources</vt:lpstr>
      <vt:lpstr>Questions? ssauber@leantechniques.com</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Doing Agile Right but agile wrong</dc:title>
  <dc:creator>Scott Sauber</dc:creator>
  <cp:lastModifiedBy>Sauber, Scott</cp:lastModifiedBy>
  <cp:revision>678</cp:revision>
  <dcterms:created xsi:type="dcterms:W3CDTF">2020-03-08T20:31:35Z</dcterms:created>
  <dcterms:modified xsi:type="dcterms:W3CDTF">2026-02-04T02:57:35Z</dcterms:modified>
</cp:coreProperties>
</file>